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84" r:id="rId2"/>
    <p:sldId id="1091" r:id="rId3"/>
    <p:sldId id="1143" r:id="rId4"/>
    <p:sldId id="387" r:id="rId5"/>
    <p:sldId id="319" r:id="rId6"/>
    <p:sldId id="321" r:id="rId7"/>
    <p:sldId id="439" r:id="rId8"/>
    <p:sldId id="413" r:id="rId9"/>
    <p:sldId id="414" r:id="rId10"/>
    <p:sldId id="412" r:id="rId11"/>
    <p:sldId id="429" r:id="rId12"/>
    <p:sldId id="388" r:id="rId13"/>
    <p:sldId id="423" r:id="rId14"/>
    <p:sldId id="401" r:id="rId15"/>
    <p:sldId id="434" r:id="rId16"/>
    <p:sldId id="441" r:id="rId17"/>
    <p:sldId id="1144" r:id="rId18"/>
    <p:sldId id="1141" r:id="rId19"/>
    <p:sldId id="1142" r:id="rId20"/>
    <p:sldId id="1081" r:id="rId21"/>
    <p:sldId id="41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cherif" initials="a"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4409"/>
    <a:srgbClr val="007A37"/>
    <a:srgbClr val="DFE8F3"/>
    <a:srgbClr val="FFFFE5"/>
    <a:srgbClr val="244277"/>
    <a:srgbClr val="FFBF00"/>
    <a:srgbClr val="EC782A"/>
    <a:srgbClr val="599AD5"/>
    <a:srgbClr val="A3A3A3"/>
    <a:srgbClr val="4270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29" autoAdjust="0"/>
  </p:normalViewPr>
  <p:slideViewPr>
    <p:cSldViewPr>
      <p:cViewPr varScale="1">
        <p:scale>
          <a:sx n="87" d="100"/>
          <a:sy n="87" d="100"/>
        </p:scale>
        <p:origin x="100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58DC4D-D4E8-4462-8282-37AD38226041}" type="datetimeFigureOut">
              <a:rPr lang="en-US" smtClean="0"/>
              <a:pPr/>
              <a:t>9/13/2022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86D4BD-4CDE-405A-BA8B-260457BA690F}"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ED3EE-404C-4486-A783-C56C64CA427B}" type="datetimeFigureOut">
              <a:rPr lang="en-US" smtClean="0"/>
              <a:pPr/>
              <a:t>9/13/2022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5CD564-B2B8-48A5-ADD1-0516977E1CC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dirty="0">
                <a:cs typeface="B Yekan" panose="00000400000000000000" pitchFamily="2" charset="-78"/>
              </a:rPr>
              <a:t>کاری که ما امروز می‌خواهیم انجام دهیم این است که نگاه کل نگر و از سقف پروار مناسب و به اصطلاح آنچه که </a:t>
            </a:r>
            <a:r>
              <a:rPr lang="en-US" b="1" dirty="0">
                <a:cs typeface="B Yekan" panose="00000400000000000000" pitchFamily="2" charset="-78"/>
              </a:rPr>
              <a:t>bird's-eye view</a:t>
            </a:r>
            <a:r>
              <a:rPr lang="fa-IR" b="1" dirty="0">
                <a:cs typeface="B Yekan" panose="00000400000000000000" pitchFamily="2" charset="-78"/>
              </a:rPr>
              <a:t> </a:t>
            </a:r>
            <a:r>
              <a:rPr lang="fa-IR" dirty="0">
                <a:cs typeface="B Yekan" panose="00000400000000000000" pitchFamily="2" charset="-78"/>
              </a:rPr>
              <a:t>گفته می‌شود و البته از زاویه نگاه این اقتصاددان جوان به این فکر کنیم که چگونه کشورها «واقعا» در طول زمان رشد کرده‌اند و چه نوع سیاست‌های کلیدی از ناحیه دولت به آنها اجازه رشد و نوآوری داده است و برای این منظور طیف کاملی از کشورها را بررسی کنیم و آن دسته از کشورها که از سطح درآمد کم و متوسط به بالاترین سطح درآمدی در سطح کشورهای پیشرفته رسیده‌اند را الگو قرار دهیم</a:t>
            </a:r>
            <a:endParaRPr lang="en-US" dirty="0">
              <a:cs typeface="B Yekan" panose="00000400000000000000" pitchFamily="2" charset="-78"/>
            </a:endParaRPr>
          </a:p>
        </p:txBody>
      </p:sp>
      <p:sp>
        <p:nvSpPr>
          <p:cNvPr id="4" name="Slide Number Placeholder 3"/>
          <p:cNvSpPr>
            <a:spLocks noGrp="1"/>
          </p:cNvSpPr>
          <p:nvPr>
            <p:ph type="sldNum" sz="quarter" idx="5"/>
          </p:nvPr>
        </p:nvSpPr>
        <p:spPr/>
        <p:txBody>
          <a:bodyPr/>
          <a:lstStyle/>
          <a:p>
            <a:fld id="{B95CD564-B2B8-48A5-ADD1-0516977E1CCF}" type="slidenum">
              <a:rPr lang="en-US" smtClean="0"/>
              <a:pPr/>
              <a:t>1</a:t>
            </a:fld>
            <a:endParaRPr lang="en-US"/>
          </a:p>
        </p:txBody>
      </p:sp>
    </p:spTree>
    <p:extLst>
      <p:ext uri="{BB962C8B-B14F-4D97-AF65-F5344CB8AC3E}">
        <p14:creationId xmlns:p14="http://schemas.microsoft.com/office/powerpoint/2010/main" val="1981513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1243013"/>
            <a:ext cx="4475163" cy="3355975"/>
          </a:xfrm>
        </p:spPr>
      </p:sp>
      <p:sp>
        <p:nvSpPr>
          <p:cNvPr id="3" name="Notes Placeholder 2"/>
          <p:cNvSpPr>
            <a:spLocks noGrp="1"/>
          </p:cNvSpPr>
          <p:nvPr>
            <p:ph type="body" idx="1"/>
          </p:nvPr>
        </p:nvSpPr>
        <p:spPr/>
        <p: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dirty="0"/>
              <a:t>صنایع منبع پایه</a:t>
            </a:r>
          </a:p>
          <a:p>
            <a:pPr marL="171450" marR="0" indent="-17145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lang="fa-IR" dirty="0"/>
              <a:t>معدن پایه: سطح صفر</a:t>
            </a:r>
          </a:p>
          <a:p>
            <a:pPr marL="171450" marR="0" indent="-17145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lang="fa-IR" dirty="0"/>
              <a:t>کشاورزی پایه: سطح یک</a:t>
            </a:r>
          </a:p>
          <a:p>
            <a:pPr marL="0" marR="0" indent="0" algn="r" defTabSz="914400" rtl="0" eaLnBrk="1" fontAlgn="auto" latinLnBrk="0" hangingPunct="1">
              <a:lnSpc>
                <a:spcPct val="100000"/>
              </a:lnSpc>
              <a:spcBef>
                <a:spcPts val="0"/>
              </a:spcBef>
              <a:spcAft>
                <a:spcPts val="0"/>
              </a:spcAft>
              <a:buClrTx/>
              <a:buSzTx/>
              <a:buFontTx/>
              <a:buNone/>
              <a:tabLst/>
              <a:defRPr/>
            </a:pPr>
            <a:endParaRPr lang="fa-IR" dirty="0"/>
          </a:p>
          <a:p>
            <a:pPr marL="0" marR="0" indent="0" algn="r" defTabSz="914400" rtl="0" eaLnBrk="1" fontAlgn="auto" latinLnBrk="0" hangingPunct="1">
              <a:lnSpc>
                <a:spcPct val="100000"/>
              </a:lnSpc>
              <a:spcBef>
                <a:spcPts val="0"/>
              </a:spcBef>
              <a:spcAft>
                <a:spcPts val="0"/>
              </a:spcAft>
              <a:buClrTx/>
              <a:buSzTx/>
              <a:buFontTx/>
              <a:buNone/>
              <a:tabLst/>
              <a:defRPr/>
            </a:pPr>
            <a:r>
              <a:rPr lang="fa-IR" dirty="0"/>
              <a:t>صنایع ساخت پایه</a:t>
            </a:r>
          </a:p>
          <a:p>
            <a:pPr marL="171450" marR="0" indent="-17145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lang="fa-IR" dirty="0"/>
              <a:t>متکی بر علم: سطح سوم</a:t>
            </a:r>
          </a:p>
          <a:p>
            <a:pPr marL="171450" marR="0" indent="-17145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lang="fa-IR" dirty="0"/>
              <a:t>سایر (کلاسیک): سطح اول و دوم</a:t>
            </a:r>
          </a:p>
        </p:txBody>
      </p:sp>
      <p:sp>
        <p:nvSpPr>
          <p:cNvPr id="4" name="Slide Number Placeholder 3"/>
          <p:cNvSpPr>
            <a:spLocks noGrp="1"/>
          </p:cNvSpPr>
          <p:nvPr>
            <p:ph type="sldNum" sz="quarter" idx="10"/>
          </p:nvPr>
        </p:nvSpPr>
        <p:spPr/>
        <p:txBody>
          <a:bodyPr/>
          <a:lstStyle/>
          <a:p>
            <a:fld id="{B68D2766-C49B-4C1A-9FEE-6F146754B02B}" type="slidenum">
              <a:rPr lang="en-US" smtClean="0"/>
              <a:t>19</a:t>
            </a:fld>
            <a:endParaRPr lang="en-US"/>
          </a:p>
        </p:txBody>
      </p:sp>
    </p:spTree>
    <p:extLst>
      <p:ext uri="{BB962C8B-B14F-4D97-AF65-F5344CB8AC3E}">
        <p14:creationId xmlns:p14="http://schemas.microsoft.com/office/powerpoint/2010/main" val="1803017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815207C3-79BA-9571-BE23-CEFF14DD53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C7B1B0F5-A8BD-B3F4-DBE0-86EE3DF08A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 name="Slide Number Placeholder 3">
            <a:extLst>
              <a:ext uri="{FF2B5EF4-FFF2-40B4-BE49-F238E27FC236}">
                <a16:creationId xmlns:a16="http://schemas.microsoft.com/office/drawing/2014/main" id="{25949FDE-4833-620A-8521-812126710F0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D6EBCF-F74F-4756-8C29-16F1080E425E}"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val="357955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Penn World Tables</a:t>
            </a:r>
            <a:r>
              <a:rPr lang="en-US" baseline="0" dirty="0"/>
              <a:t> 9.0</a:t>
            </a:r>
            <a:endParaRPr lang="en-US" dirty="0"/>
          </a:p>
        </p:txBody>
      </p:sp>
      <p:sp>
        <p:nvSpPr>
          <p:cNvPr id="4" name="Slide Number Placeholder 3"/>
          <p:cNvSpPr>
            <a:spLocks noGrp="1"/>
          </p:cNvSpPr>
          <p:nvPr>
            <p:ph type="sldNum" sz="quarter" idx="10"/>
          </p:nvPr>
        </p:nvSpPr>
        <p:spPr/>
        <p:txBody>
          <a:bodyPr/>
          <a:lstStyle/>
          <a:p>
            <a:fld id="{B95CD564-B2B8-48A5-ADD1-0516977E1CCF}" type="slidenum">
              <a:rPr lang="en-US" smtClean="0"/>
              <a:pPr/>
              <a:t>5</a:t>
            </a:fld>
            <a:endParaRPr lang="en-US"/>
          </a:p>
        </p:txBody>
      </p:sp>
    </p:spTree>
    <p:extLst>
      <p:ext uri="{BB962C8B-B14F-4D97-AF65-F5344CB8AC3E}">
        <p14:creationId xmlns:p14="http://schemas.microsoft.com/office/powerpoint/2010/main" val="3904073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95CD564-B2B8-48A5-ADD1-0516977E1CCF}" type="slidenum">
              <a:rPr lang="en-US" smtClean="0"/>
              <a:pPr/>
              <a:t>6</a:t>
            </a:fld>
            <a:endParaRPr lang="en-US"/>
          </a:p>
        </p:txBody>
      </p:sp>
    </p:spTree>
    <p:extLst>
      <p:ext uri="{BB962C8B-B14F-4D97-AF65-F5344CB8AC3E}">
        <p14:creationId xmlns:p14="http://schemas.microsoft.com/office/powerpoint/2010/main" val="4133361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en-US" dirty="0"/>
          </a:p>
        </p:txBody>
      </p:sp>
      <p:sp>
        <p:nvSpPr>
          <p:cNvPr id="4" name="Slide Number Placeholder 3"/>
          <p:cNvSpPr>
            <a:spLocks noGrp="1"/>
          </p:cNvSpPr>
          <p:nvPr>
            <p:ph type="sldNum" sz="quarter" idx="10"/>
          </p:nvPr>
        </p:nvSpPr>
        <p:spPr/>
        <p:txBody>
          <a:bodyPr/>
          <a:lstStyle/>
          <a:p>
            <a:fld id="{B95CD564-B2B8-48A5-ADD1-0516977E1CCF}" type="slidenum">
              <a:rPr lang="en-US" smtClean="0"/>
              <a:pPr/>
              <a:t>7</a:t>
            </a:fld>
            <a:endParaRPr lang="en-US"/>
          </a:p>
        </p:txBody>
      </p:sp>
    </p:spTree>
    <p:extLst>
      <p:ext uri="{BB962C8B-B14F-4D97-AF65-F5344CB8AC3E}">
        <p14:creationId xmlns:p14="http://schemas.microsoft.com/office/powerpoint/2010/main" val="2760809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CD564-B2B8-48A5-ADD1-0516977E1CCF}" type="slidenum">
              <a:rPr lang="en-US" smtClean="0"/>
              <a:pPr/>
              <a:t>8</a:t>
            </a:fld>
            <a:endParaRPr lang="en-US"/>
          </a:p>
        </p:txBody>
      </p:sp>
    </p:spTree>
    <p:extLst>
      <p:ext uri="{BB962C8B-B14F-4D97-AF65-F5344CB8AC3E}">
        <p14:creationId xmlns:p14="http://schemas.microsoft.com/office/powerpoint/2010/main" val="2990442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CD564-B2B8-48A5-ADD1-0516977E1CCF}" type="slidenum">
              <a:rPr lang="en-US" smtClean="0"/>
              <a:pPr/>
              <a:t>9</a:t>
            </a:fld>
            <a:endParaRPr lang="en-US"/>
          </a:p>
        </p:txBody>
      </p:sp>
    </p:spTree>
    <p:extLst>
      <p:ext uri="{BB962C8B-B14F-4D97-AF65-F5344CB8AC3E}">
        <p14:creationId xmlns:p14="http://schemas.microsoft.com/office/powerpoint/2010/main" val="1231165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C8F6C8-94DB-4804-B99E-86661F00AB9D}" type="slidenum">
              <a:rPr lang="en-US" smtClean="0"/>
              <a:pPr/>
              <a:t>10</a:t>
            </a:fld>
            <a:endParaRPr lang="en-US"/>
          </a:p>
        </p:txBody>
      </p:sp>
    </p:spTree>
    <p:extLst>
      <p:ext uri="{BB962C8B-B14F-4D97-AF65-F5344CB8AC3E}">
        <p14:creationId xmlns:p14="http://schemas.microsoft.com/office/powerpoint/2010/main" val="2356894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CD564-B2B8-48A5-ADD1-0516977E1CCF}" type="slidenum">
              <a:rPr lang="en-US" smtClean="0"/>
              <a:pPr/>
              <a:t>15</a:t>
            </a:fld>
            <a:endParaRPr lang="en-US"/>
          </a:p>
        </p:txBody>
      </p:sp>
    </p:spTree>
    <p:extLst>
      <p:ext uri="{BB962C8B-B14F-4D97-AF65-F5344CB8AC3E}">
        <p14:creationId xmlns:p14="http://schemas.microsoft.com/office/powerpoint/2010/main" val="406142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1243013"/>
            <a:ext cx="4475163" cy="3355975"/>
          </a:xfrm>
        </p:spPr>
      </p:sp>
      <p:sp>
        <p:nvSpPr>
          <p:cNvPr id="3" name="Notes Placeholder 2"/>
          <p:cNvSpPr>
            <a:spLocks noGrp="1"/>
          </p:cNvSpPr>
          <p:nvPr>
            <p:ph type="body" idx="1"/>
          </p:nvPr>
        </p:nvSpPr>
        <p:spPr/>
        <p: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dirty="0"/>
              <a:t>صنایع منبع پایه</a:t>
            </a:r>
          </a:p>
          <a:p>
            <a:pPr marL="171450" marR="0" indent="-17145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lang="fa-IR" dirty="0"/>
              <a:t>معدن پایه: سطح صفر</a:t>
            </a:r>
          </a:p>
          <a:p>
            <a:pPr marL="171450" marR="0" indent="-17145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lang="fa-IR" dirty="0"/>
              <a:t>کشاورزی پایه: سطح یک</a:t>
            </a:r>
          </a:p>
          <a:p>
            <a:pPr marL="0" marR="0" indent="0" algn="r" defTabSz="914400" rtl="0" eaLnBrk="1" fontAlgn="auto" latinLnBrk="0" hangingPunct="1">
              <a:lnSpc>
                <a:spcPct val="100000"/>
              </a:lnSpc>
              <a:spcBef>
                <a:spcPts val="0"/>
              </a:spcBef>
              <a:spcAft>
                <a:spcPts val="0"/>
              </a:spcAft>
              <a:buClrTx/>
              <a:buSzTx/>
              <a:buFontTx/>
              <a:buNone/>
              <a:tabLst/>
              <a:defRPr/>
            </a:pPr>
            <a:endParaRPr lang="fa-IR" dirty="0"/>
          </a:p>
          <a:p>
            <a:pPr marL="0" marR="0" indent="0" algn="r" defTabSz="914400" rtl="0" eaLnBrk="1" fontAlgn="auto" latinLnBrk="0" hangingPunct="1">
              <a:lnSpc>
                <a:spcPct val="100000"/>
              </a:lnSpc>
              <a:spcBef>
                <a:spcPts val="0"/>
              </a:spcBef>
              <a:spcAft>
                <a:spcPts val="0"/>
              </a:spcAft>
              <a:buClrTx/>
              <a:buSzTx/>
              <a:buFontTx/>
              <a:buNone/>
              <a:tabLst/>
              <a:defRPr/>
            </a:pPr>
            <a:r>
              <a:rPr lang="fa-IR" dirty="0"/>
              <a:t>صنایع ساخت پایه</a:t>
            </a:r>
          </a:p>
          <a:p>
            <a:pPr marL="171450" marR="0" indent="-17145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lang="fa-IR" dirty="0"/>
              <a:t>متکی بر علم: سطح سوم</a:t>
            </a:r>
          </a:p>
          <a:p>
            <a:pPr marL="171450" marR="0" indent="-17145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lang="fa-IR" dirty="0"/>
              <a:t>سایر (کلاسیک): سطح اول و دوم</a:t>
            </a:r>
          </a:p>
        </p:txBody>
      </p:sp>
      <p:sp>
        <p:nvSpPr>
          <p:cNvPr id="4" name="Slide Number Placeholder 3"/>
          <p:cNvSpPr>
            <a:spLocks noGrp="1"/>
          </p:cNvSpPr>
          <p:nvPr>
            <p:ph type="sldNum" sz="quarter" idx="10"/>
          </p:nvPr>
        </p:nvSpPr>
        <p:spPr/>
        <p:txBody>
          <a:bodyPr/>
          <a:lstStyle/>
          <a:p>
            <a:fld id="{B68D2766-C49B-4C1A-9FEE-6F146754B02B}" type="slidenum">
              <a:rPr lang="en-US" smtClean="0"/>
              <a:t>18</a:t>
            </a:fld>
            <a:endParaRPr lang="en-US"/>
          </a:p>
        </p:txBody>
      </p:sp>
    </p:spTree>
    <p:extLst>
      <p:ext uri="{BB962C8B-B14F-4D97-AF65-F5344CB8AC3E}">
        <p14:creationId xmlns:p14="http://schemas.microsoft.com/office/powerpoint/2010/main" val="700535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8EC80C-A1C0-484C-8282-82C919331F30}" type="datetimeFigureOut">
              <a:rPr lang="en-US" smtClean="0"/>
              <a:pPr/>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EAF967-C9A5-4547-B696-BF87186E69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8EC80C-A1C0-484C-8282-82C919331F30}" type="datetimeFigureOut">
              <a:rPr lang="en-US" smtClean="0"/>
              <a:pPr/>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EAF967-C9A5-4547-B696-BF87186E69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8EC80C-A1C0-484C-8282-82C919331F30}" type="datetimeFigureOut">
              <a:rPr lang="en-US" smtClean="0"/>
              <a:pPr/>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EAF967-C9A5-4547-B696-BF87186E69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8EC80C-A1C0-484C-8282-82C919331F30}" type="datetimeFigureOut">
              <a:rPr lang="en-US" smtClean="0"/>
              <a:pPr/>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EAF967-C9A5-4547-B696-BF87186E69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8EC80C-A1C0-484C-8282-82C919331F30}" type="datetimeFigureOut">
              <a:rPr lang="en-US" smtClean="0"/>
              <a:pPr/>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EAF967-C9A5-4547-B696-BF87186E69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C80C-A1C0-484C-8282-82C919331F30}" type="datetimeFigureOut">
              <a:rPr lang="en-US" smtClean="0"/>
              <a:pPr/>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EAF967-C9A5-4547-B696-BF87186E69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8EC80C-A1C0-484C-8282-82C919331F30}" type="datetimeFigureOut">
              <a:rPr lang="en-US" smtClean="0"/>
              <a:pPr/>
              <a:t>9/13/2022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EAF967-C9A5-4547-B696-BF87186E69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8EC80C-A1C0-484C-8282-82C919331F30}" type="datetimeFigureOut">
              <a:rPr lang="en-US" smtClean="0"/>
              <a:pPr/>
              <a:t>9/13/2022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EAF967-C9A5-4547-B696-BF87186E69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EC80C-A1C0-484C-8282-82C919331F30}" type="datetimeFigureOut">
              <a:rPr lang="en-US" smtClean="0"/>
              <a:pPr/>
              <a:t>9/13/2022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EAF967-C9A5-4547-B696-BF87186E69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8EC80C-A1C0-484C-8282-82C919331F30}" type="datetimeFigureOut">
              <a:rPr lang="en-US" smtClean="0"/>
              <a:pPr/>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EAF967-C9A5-4547-B696-BF87186E69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8EC80C-A1C0-484C-8282-82C919331F30}" type="datetimeFigureOut">
              <a:rPr lang="en-US" smtClean="0"/>
              <a:pPr/>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EAF967-C9A5-4547-B696-BF87186E69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EC80C-A1C0-484C-8282-82C919331F30}" type="datetimeFigureOut">
              <a:rPr lang="en-US" smtClean="0"/>
              <a:pPr/>
              <a:t>9/13/2022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EAF967-C9A5-4547-B696-BF87186E69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6.xml"/><Relationship Id="rId5" Type="http://schemas.openxmlformats.org/officeDocument/2006/relationships/image" Target="../media/image16.emf"/><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FA91AD-4404-1A78-4DF2-7969E09FDA1D}"/>
              </a:ext>
            </a:extLst>
          </p:cNvPr>
          <p:cNvSpPr txBox="1"/>
          <p:nvPr/>
        </p:nvSpPr>
        <p:spPr>
          <a:xfrm>
            <a:off x="1066800" y="2286000"/>
            <a:ext cx="6629400" cy="1692771"/>
          </a:xfrm>
          <a:prstGeom prst="rect">
            <a:avLst/>
          </a:prstGeom>
          <a:noFill/>
        </p:spPr>
        <p:txBody>
          <a:bodyPr wrap="square">
            <a:spAutoFit/>
          </a:bodyPr>
          <a:lstStyle/>
          <a:p>
            <a:pPr algn="ctr" rtl="1"/>
            <a:r>
              <a:rPr lang="fa-IR" sz="3200" b="1" dirty="0">
                <a:solidFill>
                  <a:srgbClr val="0070C0"/>
                </a:solidFill>
                <a:effectLst>
                  <a:outerShdw blurRad="38100" dist="38100" dir="2700000" algn="tl">
                    <a:srgbClr val="000000">
                      <a:alpha val="43137"/>
                    </a:srgbClr>
                  </a:outerShdw>
                </a:effectLst>
                <a:latin typeface="B Vahid" panose="00000700000000000000" pitchFamily="2" charset="-78"/>
                <a:cs typeface="B Vahid" panose="00000700000000000000" pitchFamily="2" charset="-78"/>
              </a:rPr>
              <a:t>فواد حسنف: صنعت،‌ نوآوری و نقش دولت</a:t>
            </a:r>
            <a:br>
              <a:rPr lang="fa-IR" sz="2400" dirty="0">
                <a:solidFill>
                  <a:srgbClr val="00B0F0"/>
                </a:solidFill>
                <a:latin typeface="B Vahid" panose="00000700000000000000" pitchFamily="2" charset="-78"/>
                <a:cs typeface="B Vahid" panose="00000700000000000000" pitchFamily="2" charset="-78"/>
              </a:rPr>
            </a:br>
            <a:br>
              <a:rPr lang="fa-IR" sz="2400" dirty="0">
                <a:solidFill>
                  <a:srgbClr val="00B0F0"/>
                </a:solidFill>
                <a:latin typeface="B Vahid" panose="00000700000000000000" pitchFamily="2" charset="-78"/>
                <a:cs typeface="B Vahid" panose="00000700000000000000" pitchFamily="2" charset="-78"/>
              </a:rPr>
            </a:br>
            <a:r>
              <a:rPr lang="fa-IR" sz="3200" dirty="0">
                <a:latin typeface="B Vahid" panose="00000700000000000000" pitchFamily="2" charset="-78"/>
                <a:cs typeface="B Vahid" panose="00000700000000000000" pitchFamily="2" charset="-78"/>
              </a:rPr>
              <a:t>امین مالکی</a:t>
            </a:r>
            <a:br>
              <a:rPr lang="fa-IR" sz="3200" dirty="0">
                <a:latin typeface="B Vahid" panose="00000700000000000000" pitchFamily="2" charset="-78"/>
                <a:cs typeface="B Vahid" panose="00000700000000000000" pitchFamily="2" charset="-78"/>
              </a:rPr>
            </a:br>
            <a:r>
              <a:rPr lang="fa-IR" sz="1600" dirty="0">
                <a:latin typeface="B Vahid" panose="00000700000000000000" pitchFamily="2" charset="-78"/>
                <a:cs typeface="B Vahid" panose="00000700000000000000" pitchFamily="2" charset="-78"/>
              </a:rPr>
              <a:t>هیات علمی موسسه مطالعات و پژوهش‌های بازرگانی</a:t>
            </a:r>
            <a:endParaRPr lang="en-US" sz="3200" dirty="0"/>
          </a:p>
        </p:txBody>
      </p:sp>
    </p:spTree>
    <p:extLst>
      <p:ext uri="{BB962C8B-B14F-4D97-AF65-F5344CB8AC3E}">
        <p14:creationId xmlns:p14="http://schemas.microsoft.com/office/powerpoint/2010/main" val="547755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98208B9-7DC3-C4A7-9464-E7ED5C8C41A8}"/>
              </a:ext>
            </a:extLst>
          </p:cNvPr>
          <p:cNvSpPr txBox="1"/>
          <p:nvPr/>
        </p:nvSpPr>
        <p:spPr>
          <a:xfrm>
            <a:off x="1524000" y="51602"/>
            <a:ext cx="7532373" cy="461665"/>
          </a:xfrm>
          <a:prstGeom prst="rect">
            <a:avLst/>
          </a:prstGeom>
          <a:noFill/>
        </p:spPr>
        <p:txBody>
          <a:bodyPr wrap="square">
            <a:spAutoFit/>
          </a:bodyPr>
          <a:lstStyle/>
          <a:p>
            <a:pPr algn="r" rtl="1"/>
            <a:r>
              <a:rPr lang="fa-IR" sz="2400" b="1" dirty="0">
                <a:solidFill>
                  <a:srgbClr val="0070C0"/>
                </a:solidFill>
                <a:effectLst>
                  <a:outerShdw blurRad="38100" dist="38100" dir="2700000" algn="tl">
                    <a:srgbClr val="000000">
                      <a:alpha val="43137"/>
                    </a:srgbClr>
                  </a:outerShdw>
                </a:effectLst>
                <a:latin typeface="B Vahid" panose="00000700000000000000" pitchFamily="2" charset="-78"/>
                <a:cs typeface="B Nazanin" panose="00000400000000000000" pitchFamily="2" charset="-78"/>
              </a:rPr>
              <a:t>ایجاد بخش تجاری پویا</a:t>
            </a:r>
            <a:endParaRPr lang="en-US" sz="2400" b="1" dirty="0">
              <a:cs typeface="B Nazanin" panose="00000400000000000000" pitchFamily="2" charset="-78"/>
            </a:endParaRPr>
          </a:p>
        </p:txBody>
      </p:sp>
      <p:sp>
        <p:nvSpPr>
          <p:cNvPr id="11" name="TextBox 10">
            <a:extLst>
              <a:ext uri="{FF2B5EF4-FFF2-40B4-BE49-F238E27FC236}">
                <a16:creationId xmlns:a16="http://schemas.microsoft.com/office/drawing/2014/main" id="{61DA8BBA-6DA2-8260-A344-9F21FF98EEB6}"/>
              </a:ext>
            </a:extLst>
          </p:cNvPr>
          <p:cNvSpPr txBox="1"/>
          <p:nvPr/>
        </p:nvSpPr>
        <p:spPr>
          <a:xfrm>
            <a:off x="381000" y="838200"/>
            <a:ext cx="8458200" cy="3539430"/>
          </a:xfrm>
          <a:prstGeom prst="rect">
            <a:avLst/>
          </a:prstGeom>
          <a:noFill/>
        </p:spPr>
        <p:txBody>
          <a:bodyPr wrap="square">
            <a:spAutoFit/>
          </a:bodyPr>
          <a:lstStyle/>
          <a:p>
            <a:pPr marL="285750" indent="-285750" algn="just" rtl="1">
              <a:buFont typeface="Wingdings" panose="05000000000000000000" pitchFamily="2" charset="2"/>
              <a:buChar char="§"/>
            </a:pPr>
            <a:r>
              <a:rPr lang="fa-IR" sz="1400" b="1" dirty="0">
                <a:solidFill>
                  <a:srgbClr val="0070C0"/>
                </a:solidFill>
                <a:cs typeface="B Nazanin" panose="00000400000000000000" pitchFamily="2" charset="-78"/>
              </a:rPr>
              <a:t>جانشینی واردات</a:t>
            </a:r>
            <a:r>
              <a:rPr lang="fa-IR" sz="1400" b="1" dirty="0">
                <a:cs typeface="B Nazanin" panose="00000400000000000000" pitchFamily="2" charset="-78"/>
              </a:rPr>
              <a:t>: </a:t>
            </a:r>
            <a:r>
              <a:rPr lang="en-US" sz="1400" b="1" dirty="0" err="1">
                <a:cs typeface="B Nazanin" panose="00000400000000000000" pitchFamily="2" charset="-78"/>
              </a:rPr>
              <a:t>ضرورت</a:t>
            </a:r>
            <a:r>
              <a:rPr lang="en-US" sz="1400" b="1" dirty="0">
                <a:cs typeface="B Nazanin" panose="00000400000000000000" pitchFamily="2" charset="-78"/>
              </a:rPr>
              <a:t> </a:t>
            </a:r>
            <a:r>
              <a:rPr lang="en-US" sz="1400" b="1" dirty="0" err="1">
                <a:cs typeface="B Nazanin" panose="00000400000000000000" pitchFamily="2" charset="-78"/>
              </a:rPr>
              <a:t>فاصله</a:t>
            </a:r>
            <a:r>
              <a:rPr lang="en-US" sz="1400" b="1" dirty="0">
                <a:cs typeface="B Nazanin" panose="00000400000000000000" pitchFamily="2" charset="-78"/>
              </a:rPr>
              <a:t> </a:t>
            </a:r>
            <a:r>
              <a:rPr lang="en-US" sz="1400" b="1" dirty="0" err="1">
                <a:cs typeface="B Nazanin" panose="00000400000000000000" pitchFamily="2" charset="-78"/>
              </a:rPr>
              <a:t>گرفتن</a:t>
            </a:r>
            <a:r>
              <a:rPr lang="en-US" sz="1400" b="1" dirty="0">
                <a:cs typeface="B Nazanin" panose="00000400000000000000" pitchFamily="2" charset="-78"/>
              </a:rPr>
              <a:t> از سیاست‌های </a:t>
            </a:r>
            <a:r>
              <a:rPr lang="en-US" sz="1400" b="1" dirty="0" err="1">
                <a:cs typeface="B Nazanin" panose="00000400000000000000" pitchFamily="2" charset="-78"/>
              </a:rPr>
              <a:t>جانشینی</a:t>
            </a:r>
            <a:r>
              <a:rPr lang="en-US" sz="1400" b="1" dirty="0">
                <a:cs typeface="B Nazanin" panose="00000400000000000000" pitchFamily="2" charset="-78"/>
              </a:rPr>
              <a:t> واردات </a:t>
            </a:r>
            <a:r>
              <a:rPr lang="en-US" sz="1400" b="1" dirty="0" err="1">
                <a:cs typeface="B Nazanin" panose="00000400000000000000" pitchFamily="2" charset="-78"/>
              </a:rPr>
              <a:t>سنتی</a:t>
            </a:r>
            <a:r>
              <a:rPr lang="en-US" sz="1400" b="1" dirty="0">
                <a:cs typeface="B Nazanin" panose="00000400000000000000" pitchFamily="2" charset="-78"/>
              </a:rPr>
              <a:t> به </a:t>
            </a:r>
            <a:r>
              <a:rPr lang="en-US" sz="1400" b="1" dirty="0" err="1">
                <a:cs typeface="B Nazanin" panose="00000400000000000000" pitchFamily="2" charset="-78"/>
              </a:rPr>
              <a:t>سمت</a:t>
            </a:r>
            <a:r>
              <a:rPr lang="en-US" sz="1400" b="1" dirty="0">
                <a:cs typeface="B Nazanin" panose="00000400000000000000" pitchFamily="2" charset="-78"/>
              </a:rPr>
              <a:t> </a:t>
            </a:r>
            <a:r>
              <a:rPr lang="en-US" sz="1400" b="1" dirty="0" err="1">
                <a:cs typeface="B Nazanin" panose="00000400000000000000" pitchFamily="2" charset="-78"/>
              </a:rPr>
              <a:t>جانشینی</a:t>
            </a:r>
            <a:r>
              <a:rPr lang="en-US" sz="1400" b="1" dirty="0">
                <a:cs typeface="B Nazanin" panose="00000400000000000000" pitchFamily="2" charset="-78"/>
              </a:rPr>
              <a:t> واردات </a:t>
            </a:r>
            <a:r>
              <a:rPr lang="en-US" sz="1400" b="1" dirty="0" err="1">
                <a:cs typeface="B Nazanin" panose="00000400000000000000" pitchFamily="2" charset="-78"/>
              </a:rPr>
              <a:t>پیشرفته</a:t>
            </a:r>
            <a:r>
              <a:rPr lang="en-US" sz="1400" b="1" dirty="0">
                <a:cs typeface="B Nazanin" panose="00000400000000000000" pitchFamily="2" charset="-78"/>
              </a:rPr>
              <a:t> و </a:t>
            </a:r>
            <a:r>
              <a:rPr lang="en-US" sz="1400" b="1" dirty="0" err="1">
                <a:cs typeface="B Nazanin" panose="00000400000000000000" pitchFamily="2" charset="-78"/>
              </a:rPr>
              <a:t>سپس</a:t>
            </a:r>
            <a:r>
              <a:rPr lang="en-US" sz="1400" b="1" dirty="0">
                <a:cs typeface="B Nazanin" panose="00000400000000000000" pitchFamily="2" charset="-78"/>
              </a:rPr>
              <a:t> </a:t>
            </a:r>
            <a:r>
              <a:rPr lang="en-US" sz="1400" b="1" dirty="0" err="1">
                <a:cs typeface="B Nazanin" panose="00000400000000000000" pitchFamily="2" charset="-78"/>
              </a:rPr>
              <a:t>توسعه</a:t>
            </a:r>
            <a:r>
              <a:rPr lang="en-US" sz="1400" b="1" dirty="0">
                <a:cs typeface="B Nazanin" panose="00000400000000000000" pitchFamily="2" charset="-78"/>
              </a:rPr>
              <a:t> صادرات که </a:t>
            </a:r>
            <a:r>
              <a:rPr lang="en-US" sz="1400" b="1" dirty="0" err="1">
                <a:cs typeface="B Nazanin" panose="00000400000000000000" pitchFamily="2" charset="-78"/>
              </a:rPr>
              <a:t>زمینه</a:t>
            </a:r>
            <a:r>
              <a:rPr lang="en-US" sz="1400" b="1" dirty="0">
                <a:cs typeface="B Nazanin" panose="00000400000000000000" pitchFamily="2" charset="-78"/>
              </a:rPr>
              <a:t> </a:t>
            </a:r>
            <a:r>
              <a:rPr lang="en-US" sz="1400" b="1" dirty="0" err="1">
                <a:cs typeface="B Nazanin" panose="00000400000000000000" pitchFamily="2" charset="-78"/>
              </a:rPr>
              <a:t>اصلی</a:t>
            </a:r>
            <a:r>
              <a:rPr lang="en-US" sz="1400" b="1" dirty="0">
                <a:cs typeface="B Nazanin" panose="00000400000000000000" pitchFamily="2" charset="-78"/>
              </a:rPr>
              <a:t> </a:t>
            </a:r>
            <a:r>
              <a:rPr lang="en-US" sz="1400" b="1" dirty="0" err="1">
                <a:cs typeface="B Nazanin" panose="00000400000000000000" pitchFamily="2" charset="-78"/>
              </a:rPr>
              <a:t>تفاوت</a:t>
            </a:r>
            <a:r>
              <a:rPr lang="en-US" sz="1400" b="1" dirty="0">
                <a:cs typeface="B Nazanin" panose="00000400000000000000" pitchFamily="2" charset="-78"/>
              </a:rPr>
              <a:t> </a:t>
            </a:r>
            <a:r>
              <a:rPr lang="en-US" sz="1400" b="1" dirty="0" err="1">
                <a:cs typeface="B Nazanin" panose="00000400000000000000" pitchFamily="2" charset="-78"/>
              </a:rPr>
              <a:t>پنج</a:t>
            </a:r>
            <a:r>
              <a:rPr lang="en-US" sz="1400" b="1" dirty="0">
                <a:cs typeface="B Nazanin" panose="00000400000000000000" pitchFamily="2" charset="-78"/>
              </a:rPr>
              <a:t> </a:t>
            </a:r>
            <a:r>
              <a:rPr lang="en-US" sz="1400" b="1" dirty="0" err="1">
                <a:cs typeface="B Nazanin" panose="00000400000000000000" pitchFamily="2" charset="-78"/>
              </a:rPr>
              <a:t>کشور</a:t>
            </a:r>
            <a:r>
              <a:rPr lang="en-US" sz="1400" b="1" dirty="0">
                <a:cs typeface="B Nazanin" panose="00000400000000000000" pitchFamily="2" charset="-78"/>
              </a:rPr>
              <a:t> </a:t>
            </a:r>
            <a:r>
              <a:rPr lang="en-US" sz="1400" b="1" dirty="0" err="1">
                <a:cs typeface="B Nazanin" panose="00000400000000000000" pitchFamily="2" charset="-78"/>
              </a:rPr>
              <a:t>معجزه</a:t>
            </a:r>
            <a:r>
              <a:rPr lang="en-US" sz="1400" b="1" dirty="0">
                <a:cs typeface="B Nazanin" panose="00000400000000000000" pitchFamily="2" charset="-78"/>
              </a:rPr>
              <a:t> </a:t>
            </a:r>
            <a:r>
              <a:rPr lang="en-US" sz="1400" b="1" dirty="0" err="1">
                <a:cs typeface="B Nazanin" panose="00000400000000000000" pitchFamily="2" charset="-78"/>
              </a:rPr>
              <a:t>آسیایی</a:t>
            </a:r>
            <a:r>
              <a:rPr lang="en-US" sz="1400" b="1" dirty="0">
                <a:cs typeface="B Nazanin" panose="00000400000000000000" pitchFamily="2" charset="-78"/>
              </a:rPr>
              <a:t> از </a:t>
            </a:r>
            <a:r>
              <a:rPr lang="en-US" sz="1400" b="1" dirty="0" err="1">
                <a:cs typeface="B Nazanin" panose="00000400000000000000" pitchFamily="2" charset="-78"/>
              </a:rPr>
              <a:t>دیگر</a:t>
            </a:r>
            <a:r>
              <a:rPr lang="en-US" sz="1400" b="1" dirty="0">
                <a:cs typeface="B Nazanin" panose="00000400000000000000" pitchFamily="2" charset="-78"/>
              </a:rPr>
              <a:t> </a:t>
            </a:r>
            <a:r>
              <a:rPr lang="en-US" sz="1400" b="1" dirty="0" err="1">
                <a:cs typeface="B Nazanin" panose="00000400000000000000" pitchFamily="2" charset="-78"/>
              </a:rPr>
              <a:t>کشورها</a:t>
            </a:r>
            <a:r>
              <a:rPr lang="en-US" sz="1400" b="1" dirty="0">
                <a:cs typeface="B Nazanin" panose="00000400000000000000" pitchFamily="2" charset="-78"/>
              </a:rPr>
              <a:t> است</a:t>
            </a:r>
          </a:p>
          <a:p>
            <a:pPr marL="285750" indent="-285750" algn="just" rtl="1">
              <a:buFont typeface="Wingdings" panose="05000000000000000000" pitchFamily="2" charset="2"/>
              <a:buChar char="§"/>
            </a:pPr>
            <a:endParaRPr lang="fa-IR" sz="1400" b="1" dirty="0">
              <a:cs typeface="B Nazanin" panose="00000400000000000000" pitchFamily="2" charset="-78"/>
            </a:endParaRPr>
          </a:p>
          <a:p>
            <a:pPr marL="285750" indent="-285750" algn="just" rtl="1">
              <a:buFont typeface="Wingdings" panose="05000000000000000000" pitchFamily="2" charset="2"/>
              <a:buChar char="§"/>
            </a:pPr>
            <a:r>
              <a:rPr lang="fa-IR" sz="1400" b="1" dirty="0">
                <a:solidFill>
                  <a:srgbClr val="0070C0"/>
                </a:solidFill>
                <a:cs typeface="B Nazanin" panose="00000400000000000000" pitchFamily="2" charset="-78"/>
              </a:rPr>
              <a:t>تدارکات عمومی دولتی</a:t>
            </a:r>
            <a:r>
              <a:rPr lang="fa-IR" sz="1400" b="1" dirty="0">
                <a:cs typeface="B Nazanin" panose="00000400000000000000" pitchFamily="2" charset="-78"/>
              </a:rPr>
              <a:t>: </a:t>
            </a:r>
            <a:r>
              <a:rPr lang="en-US" sz="1400" b="1" dirty="0" err="1">
                <a:cs typeface="B Nazanin" panose="00000400000000000000" pitchFamily="2" charset="-78"/>
              </a:rPr>
              <a:t>ضرورت</a:t>
            </a:r>
            <a:r>
              <a:rPr lang="en-US" sz="1400" b="1" dirty="0">
                <a:cs typeface="B Nazanin" panose="00000400000000000000" pitchFamily="2" charset="-78"/>
              </a:rPr>
              <a:t> </a:t>
            </a:r>
            <a:r>
              <a:rPr lang="en-US" sz="1400" b="1" dirty="0" err="1">
                <a:cs typeface="B Nazanin" panose="00000400000000000000" pitchFamily="2" charset="-78"/>
              </a:rPr>
              <a:t>فاصله</a:t>
            </a:r>
            <a:r>
              <a:rPr lang="en-US" sz="1400" b="1" dirty="0">
                <a:cs typeface="B Nazanin" panose="00000400000000000000" pitchFamily="2" charset="-78"/>
              </a:rPr>
              <a:t> </a:t>
            </a:r>
            <a:r>
              <a:rPr lang="en-US" sz="1400" b="1" dirty="0" err="1">
                <a:cs typeface="B Nazanin" panose="00000400000000000000" pitchFamily="2" charset="-78"/>
              </a:rPr>
              <a:t>گرفتن</a:t>
            </a:r>
            <a:r>
              <a:rPr lang="en-US" sz="1400" b="1" dirty="0">
                <a:cs typeface="B Nazanin" panose="00000400000000000000" pitchFamily="2" charset="-78"/>
              </a:rPr>
              <a:t> از تنوع‌بخشی به </a:t>
            </a:r>
            <a:r>
              <a:rPr lang="en-US" sz="1400" b="1" dirty="0" err="1">
                <a:cs typeface="B Nazanin" panose="00000400000000000000" pitchFamily="2" charset="-78"/>
              </a:rPr>
              <a:t>سهام</a:t>
            </a:r>
            <a:r>
              <a:rPr lang="en-US" sz="1400" b="1" dirty="0">
                <a:cs typeface="B Nazanin" panose="00000400000000000000" pitchFamily="2" charset="-78"/>
              </a:rPr>
              <a:t> </a:t>
            </a:r>
            <a:r>
              <a:rPr lang="en-US" sz="1400" b="1" dirty="0" err="1">
                <a:cs typeface="B Nazanin" panose="00000400000000000000" pitchFamily="2" charset="-78"/>
              </a:rPr>
              <a:t>نفتی</a:t>
            </a:r>
            <a:r>
              <a:rPr lang="en-US" sz="1400" b="1" dirty="0">
                <a:cs typeface="B Nazanin" panose="00000400000000000000" pitchFamily="2" charset="-78"/>
              </a:rPr>
              <a:t> به </a:t>
            </a:r>
            <a:r>
              <a:rPr lang="en-US" sz="1400" b="1" dirty="0" err="1">
                <a:cs typeface="B Nazanin" panose="00000400000000000000" pitchFamily="2" charset="-78"/>
              </a:rPr>
              <a:t>سمت</a:t>
            </a:r>
            <a:r>
              <a:rPr lang="en-US" sz="1400" b="1" dirty="0">
                <a:cs typeface="B Nazanin" panose="00000400000000000000" pitchFamily="2" charset="-78"/>
              </a:rPr>
              <a:t> </a:t>
            </a:r>
            <a:r>
              <a:rPr lang="en-US" sz="1400" b="1" dirty="0" err="1">
                <a:cs typeface="B Nazanin" panose="00000400000000000000" pitchFamily="2" charset="-78"/>
              </a:rPr>
              <a:t>توانمندسازی‌های</a:t>
            </a:r>
            <a:r>
              <a:rPr lang="en-US" sz="1400" b="1" dirty="0">
                <a:cs typeface="B Nazanin" panose="00000400000000000000" pitchFamily="2" charset="-78"/>
              </a:rPr>
              <a:t> </a:t>
            </a:r>
            <a:r>
              <a:rPr lang="en-US" sz="1400" b="1" dirty="0" err="1">
                <a:cs typeface="B Nazanin" panose="00000400000000000000" pitchFamily="2" charset="-78"/>
              </a:rPr>
              <a:t>داخلی</a:t>
            </a:r>
            <a:r>
              <a:rPr lang="en-US" sz="1400" b="1" dirty="0">
                <a:cs typeface="B Nazanin" panose="00000400000000000000" pitchFamily="2" charset="-78"/>
              </a:rPr>
              <a:t> </a:t>
            </a:r>
            <a:r>
              <a:rPr lang="en-US" sz="1400" b="1" dirty="0" err="1">
                <a:cs typeface="B Nazanin" panose="00000400000000000000" pitchFamily="2" charset="-78"/>
              </a:rPr>
              <a:t>با</a:t>
            </a:r>
            <a:r>
              <a:rPr lang="en-US" sz="1400" b="1" dirty="0">
                <a:cs typeface="B Nazanin" panose="00000400000000000000" pitchFamily="2" charset="-78"/>
              </a:rPr>
              <a:t> </a:t>
            </a:r>
            <a:r>
              <a:rPr lang="en-US" sz="1400" b="1" dirty="0" err="1">
                <a:cs typeface="B Nazanin" panose="00000400000000000000" pitchFamily="2" charset="-78"/>
              </a:rPr>
              <a:t>مداخلات</a:t>
            </a:r>
            <a:r>
              <a:rPr lang="en-US" sz="1400" b="1" dirty="0">
                <a:cs typeface="B Nazanin" panose="00000400000000000000" pitchFamily="2" charset="-78"/>
              </a:rPr>
              <a:t> </a:t>
            </a:r>
            <a:r>
              <a:rPr lang="en-US" sz="1400" b="1" dirty="0" err="1">
                <a:cs typeface="B Nazanin" panose="00000400000000000000" pitchFamily="2" charset="-78"/>
              </a:rPr>
              <a:t>دولتی</a:t>
            </a:r>
            <a:r>
              <a:rPr lang="en-US" sz="1400" b="1" dirty="0">
                <a:cs typeface="B Nazanin" panose="00000400000000000000" pitchFamily="2" charset="-78"/>
              </a:rPr>
              <a:t> در </a:t>
            </a:r>
            <a:r>
              <a:rPr lang="en-US" sz="1400" b="1" dirty="0" err="1">
                <a:cs typeface="B Nazanin" panose="00000400000000000000" pitchFamily="2" charset="-78"/>
              </a:rPr>
              <a:t>جهت</a:t>
            </a:r>
            <a:r>
              <a:rPr lang="en-US" sz="1400" b="1" dirty="0">
                <a:cs typeface="B Nazanin" panose="00000400000000000000" pitchFamily="2" charset="-78"/>
              </a:rPr>
              <a:t> </a:t>
            </a:r>
            <a:r>
              <a:rPr lang="en-US" sz="1400" b="1" dirty="0" err="1">
                <a:cs typeface="B Nazanin" panose="00000400000000000000" pitchFamily="2" charset="-78"/>
              </a:rPr>
              <a:t>ارتقاء</a:t>
            </a:r>
            <a:r>
              <a:rPr lang="en-US" sz="1400" b="1" dirty="0">
                <a:cs typeface="B Nazanin" panose="00000400000000000000" pitchFamily="2" charset="-78"/>
              </a:rPr>
              <a:t> </a:t>
            </a:r>
            <a:r>
              <a:rPr lang="en-US" sz="1400" b="1" dirty="0" err="1">
                <a:cs typeface="B Nazanin" panose="00000400000000000000" pitchFamily="2" charset="-78"/>
              </a:rPr>
              <a:t>این</a:t>
            </a:r>
            <a:r>
              <a:rPr lang="en-US" sz="1400" b="1" dirty="0">
                <a:cs typeface="B Nazanin" panose="00000400000000000000" pitchFamily="2" charset="-78"/>
              </a:rPr>
              <a:t> </a:t>
            </a:r>
            <a:r>
              <a:rPr lang="en-US" sz="1400" b="1" dirty="0" err="1">
                <a:cs typeface="B Nazanin" panose="00000400000000000000" pitchFamily="2" charset="-78"/>
              </a:rPr>
              <a:t>توانمندی‌ها</a:t>
            </a:r>
            <a:r>
              <a:rPr lang="en-US" sz="1400" b="1" dirty="0">
                <a:cs typeface="B Nazanin" panose="00000400000000000000" pitchFamily="2" charset="-78"/>
              </a:rPr>
              <a:t> )</a:t>
            </a:r>
            <a:r>
              <a:rPr lang="en-US" sz="1400" b="1" dirty="0" err="1">
                <a:cs typeface="B Nazanin" panose="00000400000000000000" pitchFamily="2" charset="-78"/>
              </a:rPr>
              <a:t>تدارکات</a:t>
            </a:r>
            <a:r>
              <a:rPr lang="en-US" sz="1400" b="1" dirty="0">
                <a:cs typeface="B Nazanin" panose="00000400000000000000" pitchFamily="2" charset="-78"/>
              </a:rPr>
              <a:t> </a:t>
            </a:r>
            <a:r>
              <a:rPr lang="en-US" sz="1400" b="1" dirty="0" err="1">
                <a:cs typeface="B Nazanin" panose="00000400000000000000" pitchFamily="2" charset="-78"/>
              </a:rPr>
              <a:t>عمومی</a:t>
            </a:r>
            <a:r>
              <a:rPr lang="en-US" sz="1400" b="1" dirty="0">
                <a:cs typeface="B Nazanin" panose="00000400000000000000" pitchFamily="2" charset="-78"/>
              </a:rPr>
              <a:t> دولت </a:t>
            </a:r>
            <a:r>
              <a:rPr lang="en-US" sz="1400" b="1" dirty="0" err="1">
                <a:cs typeface="B Nazanin" panose="00000400000000000000" pitchFamily="2" charset="-78"/>
              </a:rPr>
              <a:t>نروژ</a:t>
            </a:r>
            <a:r>
              <a:rPr lang="en-US" sz="1400" b="1" dirty="0">
                <a:cs typeface="B Nazanin" panose="00000400000000000000" pitchFamily="2" charset="-78"/>
              </a:rPr>
              <a:t> در </a:t>
            </a:r>
            <a:r>
              <a:rPr lang="en-US" sz="1400" b="1" dirty="0" err="1">
                <a:cs typeface="B Nazanin" panose="00000400000000000000" pitchFamily="2" charset="-78"/>
              </a:rPr>
              <a:t>قراردادهای</a:t>
            </a:r>
            <a:r>
              <a:rPr lang="en-US" sz="1400" b="1" dirty="0">
                <a:cs typeface="B Nazanin" panose="00000400000000000000" pitchFamily="2" charset="-78"/>
              </a:rPr>
              <a:t> </a:t>
            </a:r>
            <a:r>
              <a:rPr lang="en-US" sz="1400" b="1" dirty="0" err="1">
                <a:cs typeface="B Nazanin" panose="00000400000000000000" pitchFamily="2" charset="-78"/>
              </a:rPr>
              <a:t>بخش</a:t>
            </a:r>
            <a:r>
              <a:rPr lang="en-US" sz="1400" b="1" dirty="0">
                <a:cs typeface="B Nazanin" panose="00000400000000000000" pitchFamily="2" charset="-78"/>
              </a:rPr>
              <a:t> </a:t>
            </a:r>
            <a:r>
              <a:rPr lang="en-US" sz="1400" b="1" dirty="0" err="1">
                <a:cs typeface="B Nazanin" panose="00000400000000000000" pitchFamily="2" charset="-78"/>
              </a:rPr>
              <a:t>نفت</a:t>
            </a:r>
            <a:r>
              <a:rPr lang="en-US" sz="1400" b="1" dirty="0">
                <a:cs typeface="B Nazanin" panose="00000400000000000000" pitchFamily="2" charset="-78"/>
              </a:rPr>
              <a:t> به </a:t>
            </a:r>
            <a:r>
              <a:rPr lang="en-US" sz="1400" b="1" dirty="0" err="1">
                <a:cs typeface="B Nazanin" panose="00000400000000000000" pitchFamily="2" charset="-78"/>
              </a:rPr>
              <a:t>منظور</a:t>
            </a:r>
            <a:r>
              <a:rPr lang="en-US" sz="1400" b="1" dirty="0">
                <a:cs typeface="B Nazanin" panose="00000400000000000000" pitchFamily="2" charset="-78"/>
              </a:rPr>
              <a:t> </a:t>
            </a:r>
            <a:r>
              <a:rPr lang="en-US" sz="1400" b="1" dirty="0" err="1">
                <a:cs typeface="B Nazanin" panose="00000400000000000000" pitchFamily="2" charset="-78"/>
              </a:rPr>
              <a:t>اطمینان</a:t>
            </a:r>
            <a:r>
              <a:rPr lang="en-US" sz="1400" b="1" dirty="0">
                <a:cs typeface="B Nazanin" panose="00000400000000000000" pitchFamily="2" charset="-78"/>
              </a:rPr>
              <a:t> از </a:t>
            </a:r>
            <a:r>
              <a:rPr lang="en-US" sz="1400" b="1" dirty="0" err="1">
                <a:cs typeface="B Nazanin" panose="00000400000000000000" pitchFamily="2" charset="-78"/>
              </a:rPr>
              <a:t>انتقال</a:t>
            </a:r>
            <a:r>
              <a:rPr lang="en-US" sz="1400" b="1" dirty="0">
                <a:cs typeface="B Nazanin" panose="00000400000000000000" pitchFamily="2" charset="-78"/>
              </a:rPr>
              <a:t> </a:t>
            </a:r>
            <a:r>
              <a:rPr lang="en-US" sz="1400" b="1" dirty="0" err="1">
                <a:cs typeface="B Nazanin" panose="00000400000000000000" pitchFamily="2" charset="-78"/>
              </a:rPr>
              <a:t>تکنولوژی</a:t>
            </a:r>
            <a:r>
              <a:rPr lang="en-US" sz="1400" b="1" dirty="0">
                <a:cs typeface="B Nazanin" panose="00000400000000000000" pitchFamily="2" charset="-78"/>
              </a:rPr>
              <a:t> و </a:t>
            </a:r>
            <a:r>
              <a:rPr lang="en-US" sz="1400" b="1" dirty="0" err="1">
                <a:cs typeface="B Nazanin" panose="00000400000000000000" pitchFamily="2" charset="-78"/>
              </a:rPr>
              <a:t>یادگیری‌های</a:t>
            </a:r>
            <a:r>
              <a:rPr lang="en-US" sz="1400" b="1" dirty="0">
                <a:cs typeface="B Nazanin" panose="00000400000000000000" pitchFamily="2" charset="-78"/>
              </a:rPr>
              <a:t> </a:t>
            </a:r>
            <a:r>
              <a:rPr lang="en-US" sz="1400" b="1" dirty="0" err="1">
                <a:cs typeface="B Nazanin" panose="00000400000000000000" pitchFamily="2" charset="-78"/>
              </a:rPr>
              <a:t>عملی</a:t>
            </a:r>
            <a:r>
              <a:rPr lang="en-US" sz="1400" b="1" dirty="0">
                <a:cs typeface="B Nazanin" panose="00000400000000000000" pitchFamily="2" charset="-78"/>
              </a:rPr>
              <a:t> </a:t>
            </a:r>
            <a:r>
              <a:rPr lang="en-US" sz="1400" b="1" dirty="0" err="1">
                <a:cs typeface="B Nazanin" panose="00000400000000000000" pitchFamily="2" charset="-78"/>
              </a:rPr>
              <a:t>با</a:t>
            </a:r>
            <a:r>
              <a:rPr lang="en-US" sz="1400" b="1" dirty="0">
                <a:cs typeface="B Nazanin" panose="00000400000000000000" pitchFamily="2" charset="-78"/>
              </a:rPr>
              <a:t> شرکت‌های </a:t>
            </a:r>
            <a:r>
              <a:rPr lang="en-US" sz="1400" b="1" dirty="0" err="1">
                <a:cs typeface="B Nazanin" panose="00000400000000000000" pitchFamily="2" charset="-78"/>
              </a:rPr>
              <a:t>خارجی</a:t>
            </a:r>
            <a:r>
              <a:rPr lang="en-US" sz="1400" b="1" dirty="0">
                <a:cs typeface="B Nazanin" panose="00000400000000000000" pitchFamily="2" charset="-78"/>
              </a:rPr>
              <a:t> در </a:t>
            </a:r>
            <a:r>
              <a:rPr lang="en-US" sz="1400" b="1" dirty="0" err="1">
                <a:cs typeface="B Nazanin" panose="00000400000000000000" pitchFamily="2" charset="-78"/>
              </a:rPr>
              <a:t>توسعه</a:t>
            </a:r>
            <a:r>
              <a:rPr lang="en-US" sz="1400" b="1" dirty="0">
                <a:cs typeface="B Nazanin" panose="00000400000000000000" pitchFamily="2" charset="-78"/>
              </a:rPr>
              <a:t> </a:t>
            </a:r>
            <a:r>
              <a:rPr lang="en-US" sz="1400" b="1" dirty="0" err="1">
                <a:cs typeface="B Nazanin" panose="00000400000000000000" pitchFamily="2" charset="-78"/>
              </a:rPr>
              <a:t>بخش</a:t>
            </a:r>
            <a:r>
              <a:rPr lang="en-US" sz="1400" b="1" dirty="0">
                <a:cs typeface="B Nazanin" panose="00000400000000000000" pitchFamily="2" charset="-78"/>
              </a:rPr>
              <a:t> </a:t>
            </a:r>
            <a:r>
              <a:rPr lang="en-US" sz="1400" b="1" dirty="0" err="1">
                <a:cs typeface="B Nazanin" panose="00000400000000000000" pitchFamily="2" charset="-78"/>
              </a:rPr>
              <a:t>نفت</a:t>
            </a:r>
            <a:r>
              <a:rPr lang="en-US" sz="1400" b="1" dirty="0">
                <a:cs typeface="B Nazanin" panose="00000400000000000000" pitchFamily="2" charset="-78"/>
              </a:rPr>
              <a:t> و </a:t>
            </a:r>
            <a:r>
              <a:rPr lang="en-US" sz="1400" b="1" dirty="0" err="1">
                <a:cs typeface="B Nazanin" panose="00000400000000000000" pitchFamily="2" charset="-78"/>
              </a:rPr>
              <a:t>توسعه</a:t>
            </a:r>
            <a:r>
              <a:rPr lang="en-US" sz="1400" b="1" dirty="0">
                <a:cs typeface="B Nazanin" panose="00000400000000000000" pitchFamily="2" charset="-78"/>
              </a:rPr>
              <a:t> </a:t>
            </a:r>
            <a:r>
              <a:rPr lang="en-US" sz="1400" b="1" dirty="0" err="1">
                <a:cs typeface="B Nazanin" panose="00000400000000000000" pitchFamily="2" charset="-78"/>
              </a:rPr>
              <a:t>خوشه</a:t>
            </a:r>
            <a:r>
              <a:rPr lang="en-US" sz="1400" b="1" dirty="0">
                <a:cs typeface="B Nazanin" panose="00000400000000000000" pitchFamily="2" charset="-78"/>
              </a:rPr>
              <a:t>‌ </a:t>
            </a:r>
            <a:r>
              <a:rPr lang="en-US" sz="1400" b="1" dirty="0" err="1">
                <a:cs typeface="B Nazanin" panose="00000400000000000000" pitchFamily="2" charset="-78"/>
              </a:rPr>
              <a:t>خدمات</a:t>
            </a:r>
            <a:r>
              <a:rPr lang="en-US" sz="1400" b="1" dirty="0">
                <a:cs typeface="B Nazanin" panose="00000400000000000000" pitchFamily="2" charset="-78"/>
              </a:rPr>
              <a:t> </a:t>
            </a:r>
            <a:r>
              <a:rPr lang="en-US" sz="1400" b="1" dirty="0" err="1">
                <a:cs typeface="B Nazanin" panose="00000400000000000000" pitchFamily="2" charset="-78"/>
              </a:rPr>
              <a:t>پیشرفته</a:t>
            </a:r>
            <a:r>
              <a:rPr lang="en-US" sz="1400" b="1" dirty="0">
                <a:cs typeface="B Nazanin" panose="00000400000000000000" pitchFamily="2" charset="-78"/>
              </a:rPr>
              <a:t> در </a:t>
            </a:r>
            <a:r>
              <a:rPr lang="en-US" sz="1400" b="1" dirty="0" err="1">
                <a:cs typeface="B Nazanin" panose="00000400000000000000" pitchFamily="2" charset="-78"/>
              </a:rPr>
              <a:t>این</a:t>
            </a:r>
            <a:r>
              <a:rPr lang="en-US" sz="1400" b="1" dirty="0">
                <a:cs typeface="B Nazanin" panose="00000400000000000000" pitchFamily="2" charset="-78"/>
              </a:rPr>
              <a:t> </a:t>
            </a:r>
            <a:r>
              <a:rPr lang="en-US" sz="1400" b="1" dirty="0" err="1">
                <a:cs typeface="B Nazanin" panose="00000400000000000000" pitchFamily="2" charset="-78"/>
              </a:rPr>
              <a:t>زمینه</a:t>
            </a:r>
            <a:r>
              <a:rPr lang="en-US" sz="1400" b="1" dirty="0">
                <a:cs typeface="B Nazanin" panose="00000400000000000000" pitchFamily="2" charset="-78"/>
              </a:rPr>
              <a:t>(</a:t>
            </a:r>
          </a:p>
          <a:p>
            <a:pPr marL="285750" indent="-285750" algn="just" rtl="1">
              <a:buFont typeface="Wingdings" panose="05000000000000000000" pitchFamily="2" charset="2"/>
              <a:buChar char="§"/>
            </a:pPr>
            <a:endParaRPr lang="en-US" sz="1400" b="1" dirty="0">
              <a:cs typeface="B Nazanin" panose="00000400000000000000" pitchFamily="2" charset="-78"/>
            </a:endParaRPr>
          </a:p>
          <a:p>
            <a:pPr marL="285750" indent="-285750" algn="just" rtl="1">
              <a:buFont typeface="Wingdings" panose="05000000000000000000" pitchFamily="2" charset="2"/>
              <a:buChar char="§"/>
            </a:pPr>
            <a:r>
              <a:rPr lang="fa-IR" sz="1400" b="1" dirty="0">
                <a:solidFill>
                  <a:srgbClr val="0070C0"/>
                </a:solidFill>
                <a:cs typeface="B Nazanin" panose="00000400000000000000" pitchFamily="2" charset="-78"/>
              </a:rPr>
              <a:t>هدایت بخش خصوصی</a:t>
            </a:r>
            <a:r>
              <a:rPr lang="fa-IR" sz="1400" b="1" dirty="0">
                <a:cs typeface="B Nazanin" panose="00000400000000000000" pitchFamily="2" charset="-78"/>
              </a:rPr>
              <a:t>: </a:t>
            </a:r>
            <a:r>
              <a:rPr lang="en-US" sz="1400" b="1" dirty="0" err="1">
                <a:cs typeface="B Nazanin" panose="00000400000000000000" pitchFamily="2" charset="-78"/>
              </a:rPr>
              <a:t>ضرورت</a:t>
            </a:r>
            <a:r>
              <a:rPr lang="en-US" sz="1400" b="1" dirty="0">
                <a:cs typeface="B Nazanin" panose="00000400000000000000" pitchFamily="2" charset="-78"/>
              </a:rPr>
              <a:t> </a:t>
            </a:r>
            <a:r>
              <a:rPr lang="en-US" sz="1400" b="1" dirty="0" err="1">
                <a:cs typeface="B Nazanin" panose="00000400000000000000" pitchFamily="2" charset="-78"/>
              </a:rPr>
              <a:t>فاصله</a:t>
            </a:r>
            <a:r>
              <a:rPr lang="en-US" sz="1400" b="1" dirty="0">
                <a:cs typeface="B Nazanin" panose="00000400000000000000" pitchFamily="2" charset="-78"/>
              </a:rPr>
              <a:t> </a:t>
            </a:r>
            <a:r>
              <a:rPr lang="en-US" sz="1400" b="1" dirty="0" err="1">
                <a:cs typeface="B Nazanin" panose="00000400000000000000" pitchFamily="2" charset="-78"/>
              </a:rPr>
              <a:t>گرفتن</a:t>
            </a:r>
            <a:r>
              <a:rPr lang="en-US" sz="1400" b="1" dirty="0">
                <a:cs typeface="B Nazanin" panose="00000400000000000000" pitchFamily="2" charset="-78"/>
              </a:rPr>
              <a:t> از </a:t>
            </a:r>
            <a:r>
              <a:rPr lang="en-US" sz="1400" b="1" dirty="0" err="1">
                <a:cs typeface="B Nazanin" panose="00000400000000000000" pitchFamily="2" charset="-78"/>
              </a:rPr>
              <a:t>تمرکز</a:t>
            </a:r>
            <a:r>
              <a:rPr lang="en-US" sz="1400" b="1" dirty="0">
                <a:cs typeface="B Nazanin" panose="00000400000000000000" pitchFamily="2" charset="-78"/>
              </a:rPr>
              <a:t> </a:t>
            </a:r>
            <a:r>
              <a:rPr lang="en-US" sz="1400" b="1" dirty="0" err="1">
                <a:cs typeface="B Nazanin" panose="00000400000000000000" pitchFamily="2" charset="-78"/>
              </a:rPr>
              <a:t>صرف</a:t>
            </a:r>
            <a:r>
              <a:rPr lang="en-US" sz="1400" b="1" dirty="0">
                <a:cs typeface="B Nazanin" panose="00000400000000000000" pitchFamily="2" charset="-78"/>
              </a:rPr>
              <a:t> </a:t>
            </a:r>
            <a:r>
              <a:rPr lang="en-US" sz="1400" b="1" dirty="0" err="1">
                <a:cs typeface="B Nazanin" panose="00000400000000000000" pitchFamily="2" charset="-78"/>
              </a:rPr>
              <a:t>بخش</a:t>
            </a:r>
            <a:r>
              <a:rPr lang="en-US" sz="1400" b="1" dirty="0">
                <a:cs typeface="B Nazanin" panose="00000400000000000000" pitchFamily="2" charset="-78"/>
              </a:rPr>
              <a:t> </a:t>
            </a:r>
            <a:r>
              <a:rPr lang="en-US" sz="1400" b="1" dirty="0" err="1">
                <a:cs typeface="B Nazanin" panose="00000400000000000000" pitchFamily="2" charset="-78"/>
              </a:rPr>
              <a:t>خصوصی</a:t>
            </a:r>
            <a:r>
              <a:rPr lang="en-US" sz="1400" b="1" dirty="0">
                <a:cs typeface="B Nazanin" panose="00000400000000000000" pitchFamily="2" charset="-78"/>
              </a:rPr>
              <a:t> بر فعالیت‌های کشاورزی‌پایه، </a:t>
            </a:r>
            <a:r>
              <a:rPr lang="en-US" sz="1400" b="1" dirty="0" err="1">
                <a:cs typeface="B Nazanin" panose="00000400000000000000" pitchFamily="2" charset="-78"/>
              </a:rPr>
              <a:t>معدن‌پایه</a:t>
            </a:r>
            <a:r>
              <a:rPr lang="en-US" sz="1400" b="1" dirty="0">
                <a:cs typeface="B Nazanin" panose="00000400000000000000" pitchFamily="2" charset="-78"/>
              </a:rPr>
              <a:t> و </a:t>
            </a:r>
            <a:r>
              <a:rPr lang="en-US" sz="1400" b="1" dirty="0" err="1">
                <a:cs typeface="B Nazanin" panose="00000400000000000000" pitchFamily="2" charset="-78"/>
              </a:rPr>
              <a:t>خدمات‌پایه</a:t>
            </a:r>
            <a:r>
              <a:rPr lang="en-US" sz="1400" b="1" dirty="0">
                <a:cs typeface="B Nazanin" panose="00000400000000000000" pitchFamily="2" charset="-78"/>
              </a:rPr>
              <a:t> به </a:t>
            </a:r>
            <a:r>
              <a:rPr lang="en-US" sz="1400" b="1" dirty="0" err="1">
                <a:cs typeface="B Nazanin" panose="00000400000000000000" pitchFamily="2" charset="-78"/>
              </a:rPr>
              <a:t>سمت</a:t>
            </a:r>
            <a:r>
              <a:rPr lang="en-US" sz="1400" b="1" dirty="0">
                <a:cs typeface="B Nazanin" panose="00000400000000000000" pitchFamily="2" charset="-78"/>
              </a:rPr>
              <a:t> نقش هدایت‌گر دولت در </a:t>
            </a:r>
            <a:r>
              <a:rPr lang="en-US" sz="1400" b="1" dirty="0" err="1">
                <a:cs typeface="B Nazanin" panose="00000400000000000000" pitchFamily="2" charset="-78"/>
              </a:rPr>
              <a:t>کانالیزه</a:t>
            </a:r>
            <a:r>
              <a:rPr lang="en-US" sz="1400" b="1" dirty="0">
                <a:cs typeface="B Nazanin" panose="00000400000000000000" pitchFamily="2" charset="-78"/>
              </a:rPr>
              <a:t> </a:t>
            </a:r>
            <a:r>
              <a:rPr lang="en-US" sz="1400" b="1" dirty="0" err="1">
                <a:cs typeface="B Nazanin" panose="00000400000000000000" pitchFamily="2" charset="-78"/>
              </a:rPr>
              <a:t>کردن</a:t>
            </a:r>
            <a:r>
              <a:rPr lang="en-US" sz="1400" b="1" dirty="0">
                <a:cs typeface="B Nazanin" panose="00000400000000000000" pitchFamily="2" charset="-78"/>
              </a:rPr>
              <a:t> سرمایه‌های </a:t>
            </a:r>
            <a:r>
              <a:rPr lang="en-US" sz="1400" b="1" dirty="0" err="1">
                <a:cs typeface="B Nazanin" panose="00000400000000000000" pitchFamily="2" charset="-78"/>
              </a:rPr>
              <a:t>بخش</a:t>
            </a:r>
            <a:r>
              <a:rPr lang="en-US" sz="1400" b="1" dirty="0">
                <a:cs typeface="B Nazanin" panose="00000400000000000000" pitchFamily="2" charset="-78"/>
              </a:rPr>
              <a:t> </a:t>
            </a:r>
            <a:r>
              <a:rPr lang="en-US" sz="1400" b="1" dirty="0" err="1">
                <a:cs typeface="B Nazanin" panose="00000400000000000000" pitchFamily="2" charset="-78"/>
              </a:rPr>
              <a:t>خصوصی</a:t>
            </a:r>
            <a:r>
              <a:rPr lang="en-US" sz="1400" b="1" dirty="0">
                <a:cs typeface="B Nazanin" panose="00000400000000000000" pitchFamily="2" charset="-78"/>
              </a:rPr>
              <a:t> به </a:t>
            </a:r>
            <a:r>
              <a:rPr lang="en-US" sz="1400" b="1" dirty="0" err="1">
                <a:cs typeface="B Nazanin" panose="00000400000000000000" pitchFamily="2" charset="-78"/>
              </a:rPr>
              <a:t>سمت</a:t>
            </a:r>
            <a:r>
              <a:rPr lang="en-US" sz="1400" b="1" dirty="0">
                <a:cs typeface="B Nazanin" panose="00000400000000000000" pitchFamily="2" charset="-78"/>
              </a:rPr>
              <a:t> </a:t>
            </a:r>
            <a:r>
              <a:rPr lang="en-US" sz="1400" b="1" dirty="0" err="1">
                <a:cs typeface="B Nazanin" panose="00000400000000000000" pitchFamily="2" charset="-78"/>
              </a:rPr>
              <a:t>تولیدات</a:t>
            </a:r>
            <a:r>
              <a:rPr lang="en-US" sz="1400" b="1" dirty="0">
                <a:cs typeface="B Nazanin" panose="00000400000000000000" pitchFamily="2" charset="-78"/>
              </a:rPr>
              <a:t> </a:t>
            </a:r>
            <a:r>
              <a:rPr lang="en-US" sz="1400" b="1" dirty="0" err="1">
                <a:cs typeface="B Nazanin" panose="00000400000000000000" pitchFamily="2" charset="-78"/>
              </a:rPr>
              <a:t>صنعتی</a:t>
            </a:r>
            <a:r>
              <a:rPr lang="en-US" sz="1400" b="1" dirty="0">
                <a:cs typeface="B Nazanin" panose="00000400000000000000" pitchFamily="2" charset="-78"/>
              </a:rPr>
              <a:t> </a:t>
            </a:r>
            <a:r>
              <a:rPr lang="en-US" sz="1400" b="1" dirty="0" err="1">
                <a:cs typeface="B Nazanin" panose="00000400000000000000" pitchFamily="2" charset="-78"/>
              </a:rPr>
              <a:t>پیشرفته</a:t>
            </a:r>
            <a:r>
              <a:rPr lang="en-US" sz="1400" b="1" dirty="0">
                <a:cs typeface="B Nazanin" panose="00000400000000000000" pitchFamily="2" charset="-78"/>
              </a:rPr>
              <a:t>. </a:t>
            </a:r>
            <a:r>
              <a:rPr lang="en-US" sz="1400" b="1" dirty="0" err="1">
                <a:cs typeface="B Nazanin" panose="00000400000000000000" pitchFamily="2" charset="-78"/>
              </a:rPr>
              <a:t>نکته</a:t>
            </a:r>
            <a:r>
              <a:rPr lang="en-US" sz="1400" b="1" dirty="0">
                <a:cs typeface="B Nazanin" panose="00000400000000000000" pitchFamily="2" charset="-78"/>
              </a:rPr>
              <a:t> </a:t>
            </a:r>
            <a:r>
              <a:rPr lang="en-US" sz="1400" b="1" dirty="0" err="1">
                <a:cs typeface="B Nazanin" panose="00000400000000000000" pitchFamily="2" charset="-78"/>
              </a:rPr>
              <a:t>اصلی</a:t>
            </a:r>
            <a:r>
              <a:rPr lang="en-US" sz="1400" b="1" dirty="0">
                <a:cs typeface="B Nazanin" panose="00000400000000000000" pitchFamily="2" charset="-78"/>
              </a:rPr>
              <a:t> </a:t>
            </a:r>
            <a:r>
              <a:rPr lang="en-US" sz="1400" b="1" dirty="0" err="1">
                <a:cs typeface="B Nazanin" panose="00000400000000000000" pitchFamily="2" charset="-78"/>
              </a:rPr>
              <a:t>اینجاست</a:t>
            </a:r>
            <a:r>
              <a:rPr lang="en-US" sz="1400" b="1" dirty="0">
                <a:cs typeface="B Nazanin" panose="00000400000000000000" pitchFamily="2" charset="-78"/>
              </a:rPr>
              <a:t> که </a:t>
            </a:r>
            <a:r>
              <a:rPr lang="en-US" sz="1400" b="1" dirty="0" err="1">
                <a:cs typeface="B Nazanin" panose="00000400000000000000" pitchFamily="2" charset="-78"/>
              </a:rPr>
              <a:t>بخش</a:t>
            </a:r>
            <a:r>
              <a:rPr lang="en-US" sz="1400" b="1" dirty="0">
                <a:cs typeface="B Nazanin" panose="00000400000000000000" pitchFamily="2" charset="-78"/>
              </a:rPr>
              <a:t> </a:t>
            </a:r>
            <a:r>
              <a:rPr lang="en-US" sz="1400" b="1" dirty="0" err="1">
                <a:cs typeface="B Nazanin" panose="00000400000000000000" pitchFamily="2" charset="-78"/>
              </a:rPr>
              <a:t>خصوصی</a:t>
            </a:r>
            <a:r>
              <a:rPr lang="en-US" sz="1400" b="1" dirty="0">
                <a:cs typeface="B Nazanin" panose="00000400000000000000" pitchFamily="2" charset="-78"/>
              </a:rPr>
              <a:t> </a:t>
            </a:r>
            <a:r>
              <a:rPr lang="en-US" sz="1400" b="1" dirty="0" err="1">
                <a:cs typeface="B Nazanin" panose="00000400000000000000" pitchFamily="2" charset="-78"/>
              </a:rPr>
              <a:t>منفعت‌محور</a:t>
            </a:r>
            <a:r>
              <a:rPr lang="en-US" sz="1400" b="1" dirty="0">
                <a:cs typeface="B Nazanin" panose="00000400000000000000" pitchFamily="2" charset="-78"/>
              </a:rPr>
              <a:t> </a:t>
            </a:r>
            <a:r>
              <a:rPr lang="en-US" sz="1400" b="1" dirty="0" err="1">
                <a:cs typeface="B Nazanin" panose="00000400000000000000" pitchFamily="2" charset="-78"/>
              </a:rPr>
              <a:t>مطلقا</a:t>
            </a:r>
            <a:r>
              <a:rPr lang="en-US" sz="1400" b="1" dirty="0">
                <a:cs typeface="B Nazanin" panose="00000400000000000000" pitchFamily="2" charset="-78"/>
              </a:rPr>
              <a:t> به </a:t>
            </a:r>
            <a:r>
              <a:rPr lang="en-US" sz="1400" b="1" dirty="0" err="1">
                <a:cs typeface="B Nazanin" panose="00000400000000000000" pitchFamily="2" charset="-78"/>
              </a:rPr>
              <a:t>تنهایی</a:t>
            </a:r>
            <a:r>
              <a:rPr lang="en-US" sz="1400" b="1" dirty="0">
                <a:cs typeface="B Nazanin" panose="00000400000000000000" pitchFamily="2" charset="-78"/>
              </a:rPr>
              <a:t> به </a:t>
            </a:r>
            <a:r>
              <a:rPr lang="en-US" sz="1400" b="1" dirty="0" err="1">
                <a:cs typeface="B Nazanin" panose="00000400000000000000" pitchFamily="2" charset="-78"/>
              </a:rPr>
              <a:t>سمت</a:t>
            </a:r>
            <a:r>
              <a:rPr lang="en-US" sz="1400" b="1" dirty="0">
                <a:cs typeface="B Nazanin" panose="00000400000000000000" pitchFamily="2" charset="-78"/>
              </a:rPr>
              <a:t> صادرات </a:t>
            </a:r>
            <a:r>
              <a:rPr lang="en-US" sz="1400" b="1" dirty="0" err="1">
                <a:cs typeface="B Nazanin" panose="00000400000000000000" pitchFamily="2" charset="-78"/>
              </a:rPr>
              <a:t>محصولات</a:t>
            </a:r>
            <a:r>
              <a:rPr lang="en-US" sz="1400" b="1" dirty="0">
                <a:cs typeface="B Nazanin" panose="00000400000000000000" pitchFamily="2" charset="-78"/>
              </a:rPr>
              <a:t> </a:t>
            </a:r>
            <a:r>
              <a:rPr lang="en-US" sz="1400" b="1" dirty="0" err="1">
                <a:cs typeface="B Nazanin" panose="00000400000000000000" pitchFamily="2" charset="-78"/>
              </a:rPr>
              <a:t>پیچیده</a:t>
            </a:r>
            <a:r>
              <a:rPr lang="en-US" sz="1400" b="1" dirty="0">
                <a:cs typeface="B Nazanin" panose="00000400000000000000" pitchFamily="2" charset="-78"/>
              </a:rPr>
              <a:t> </a:t>
            </a:r>
            <a:r>
              <a:rPr lang="en-US" sz="1400" b="1" dirty="0" err="1">
                <a:cs typeface="B Nazanin" panose="00000400000000000000" pitchFamily="2" charset="-78"/>
              </a:rPr>
              <a:t>نخواهد</a:t>
            </a:r>
            <a:r>
              <a:rPr lang="en-US" sz="1400" b="1" dirty="0">
                <a:cs typeface="B Nazanin" panose="00000400000000000000" pitchFamily="2" charset="-78"/>
              </a:rPr>
              <a:t> </a:t>
            </a:r>
            <a:r>
              <a:rPr lang="en-US" sz="1400" b="1" dirty="0" err="1">
                <a:cs typeface="B Nazanin" panose="00000400000000000000" pitchFamily="2" charset="-78"/>
              </a:rPr>
              <a:t>رفت</a:t>
            </a:r>
            <a:r>
              <a:rPr lang="en-US" sz="1400" b="1" dirty="0">
                <a:cs typeface="B Nazanin" panose="00000400000000000000" pitchFamily="2" charset="-78"/>
              </a:rPr>
              <a:t> و </a:t>
            </a:r>
            <a:r>
              <a:rPr lang="en-US" sz="1400" b="1" dirty="0" err="1">
                <a:cs typeface="B Nazanin" panose="00000400000000000000" pitchFamily="2" charset="-78"/>
              </a:rPr>
              <a:t>اتفاقا</a:t>
            </a:r>
            <a:r>
              <a:rPr lang="en-US" sz="1400" b="1" dirty="0">
                <a:cs typeface="B Nazanin" panose="00000400000000000000" pitchFamily="2" charset="-78"/>
              </a:rPr>
              <a:t> </a:t>
            </a:r>
            <a:r>
              <a:rPr lang="en-US" sz="1400" b="1" dirty="0" err="1">
                <a:cs typeface="B Nazanin" panose="00000400000000000000" pitchFamily="2" charset="-78"/>
              </a:rPr>
              <a:t>این</a:t>
            </a:r>
            <a:r>
              <a:rPr lang="en-US" sz="1400" b="1" dirty="0">
                <a:cs typeface="B Nazanin" panose="00000400000000000000" pitchFamily="2" charset="-78"/>
              </a:rPr>
              <a:t> </a:t>
            </a:r>
            <a:r>
              <a:rPr lang="en-US" sz="1400" b="1" dirty="0" err="1">
                <a:cs typeface="B Nazanin" panose="00000400000000000000" pitchFamily="2" charset="-78"/>
              </a:rPr>
              <a:t>همان</a:t>
            </a:r>
            <a:r>
              <a:rPr lang="en-US" sz="1400" b="1" dirty="0">
                <a:cs typeface="B Nazanin" panose="00000400000000000000" pitchFamily="2" charset="-78"/>
              </a:rPr>
              <a:t> </a:t>
            </a:r>
            <a:r>
              <a:rPr lang="en-US" sz="1400" b="1" dirty="0" err="1">
                <a:cs typeface="B Nazanin" panose="00000400000000000000" pitchFamily="2" charset="-78"/>
              </a:rPr>
              <a:t>بخشی</a:t>
            </a:r>
            <a:r>
              <a:rPr lang="en-US" sz="1400" b="1" dirty="0">
                <a:cs typeface="B Nazanin" panose="00000400000000000000" pitchFamily="2" charset="-78"/>
              </a:rPr>
              <a:t> است که آن </a:t>
            </a:r>
            <a:r>
              <a:rPr lang="en-US" sz="1400" b="1" dirty="0" err="1">
                <a:cs typeface="B Nazanin" panose="00000400000000000000" pitchFamily="2" charset="-78"/>
              </a:rPr>
              <a:t>شکل</a:t>
            </a:r>
            <a:r>
              <a:rPr lang="en-US" sz="1400" b="1" dirty="0">
                <a:cs typeface="B Nazanin" panose="00000400000000000000" pitchFamily="2" charset="-78"/>
              </a:rPr>
              <a:t> از </a:t>
            </a:r>
            <a:r>
              <a:rPr lang="en-US" sz="1400" b="1" dirty="0" err="1">
                <a:cs typeface="B Nazanin" panose="00000400000000000000" pitchFamily="2" charset="-78"/>
              </a:rPr>
              <a:t>منافع</a:t>
            </a:r>
            <a:r>
              <a:rPr lang="en-US" sz="1400" b="1" dirty="0">
                <a:cs typeface="B Nazanin" panose="00000400000000000000" pitchFamily="2" charset="-78"/>
              </a:rPr>
              <a:t> بهره‌وری از آن </a:t>
            </a:r>
            <a:r>
              <a:rPr lang="en-US" sz="1400" b="1" dirty="0" err="1">
                <a:cs typeface="B Nazanin" panose="00000400000000000000" pitchFamily="2" charset="-78"/>
              </a:rPr>
              <a:t>استخراج</a:t>
            </a:r>
            <a:r>
              <a:rPr lang="en-US" sz="1400" b="1" dirty="0">
                <a:cs typeface="B Nazanin" panose="00000400000000000000" pitchFamily="2" charset="-78"/>
              </a:rPr>
              <a:t> می‌شود که در </a:t>
            </a:r>
            <a:r>
              <a:rPr lang="en-US" sz="1400" b="1" dirty="0" err="1">
                <a:cs typeface="B Nazanin" panose="00000400000000000000" pitchFamily="2" charset="-78"/>
              </a:rPr>
              <a:t>دیگر</a:t>
            </a:r>
            <a:r>
              <a:rPr lang="en-US" sz="1400" b="1" dirty="0">
                <a:cs typeface="B Nazanin" panose="00000400000000000000" pitchFamily="2" charset="-78"/>
              </a:rPr>
              <a:t> بخش‌ها </a:t>
            </a:r>
            <a:r>
              <a:rPr lang="en-US" sz="1400" b="1" dirty="0" err="1">
                <a:cs typeface="B Nazanin" panose="00000400000000000000" pitchFamily="2" charset="-78"/>
              </a:rPr>
              <a:t>نیست</a:t>
            </a:r>
            <a:endParaRPr lang="en-US" sz="1400" b="1" dirty="0">
              <a:cs typeface="B Nazanin" panose="00000400000000000000" pitchFamily="2" charset="-78"/>
            </a:endParaRPr>
          </a:p>
          <a:p>
            <a:pPr marL="285750" indent="-285750" algn="just" rtl="1">
              <a:buFont typeface="Wingdings" panose="05000000000000000000" pitchFamily="2" charset="2"/>
              <a:buChar char="§"/>
            </a:pPr>
            <a:endParaRPr lang="en-US" sz="1400" b="1" dirty="0">
              <a:cs typeface="B Nazanin" panose="00000400000000000000" pitchFamily="2" charset="-78"/>
            </a:endParaRPr>
          </a:p>
          <a:p>
            <a:pPr marL="285750" indent="-285750" algn="just" rtl="1">
              <a:buFont typeface="Wingdings" panose="05000000000000000000" pitchFamily="2" charset="2"/>
              <a:buChar char="§"/>
            </a:pPr>
            <a:r>
              <a:rPr lang="fa-IR" sz="1400" b="1" dirty="0">
                <a:solidFill>
                  <a:srgbClr val="0070C0"/>
                </a:solidFill>
                <a:cs typeface="B Nazanin" panose="00000400000000000000" pitchFamily="2" charset="-78"/>
              </a:rPr>
              <a:t>فراتر رفتن از مزیت‌های نسبی</a:t>
            </a:r>
            <a:r>
              <a:rPr lang="fa-IR" sz="1400" b="1" dirty="0">
                <a:cs typeface="B Nazanin" panose="00000400000000000000" pitchFamily="2" charset="-78"/>
              </a:rPr>
              <a:t>: </a:t>
            </a:r>
            <a:r>
              <a:rPr lang="en-US" sz="1400" b="1" dirty="0" err="1">
                <a:cs typeface="B Nazanin" panose="00000400000000000000" pitchFamily="2" charset="-78"/>
              </a:rPr>
              <a:t>ضرورت</a:t>
            </a:r>
            <a:r>
              <a:rPr lang="en-US" sz="1400" b="1" dirty="0">
                <a:cs typeface="B Nazanin" panose="00000400000000000000" pitchFamily="2" charset="-78"/>
              </a:rPr>
              <a:t> </a:t>
            </a:r>
            <a:r>
              <a:rPr lang="en-US" sz="1400" b="1" dirty="0" err="1">
                <a:cs typeface="B Nazanin" panose="00000400000000000000" pitchFamily="2" charset="-78"/>
              </a:rPr>
              <a:t>فاصله</a:t>
            </a:r>
            <a:r>
              <a:rPr lang="en-US" sz="1400" b="1" dirty="0">
                <a:cs typeface="B Nazanin" panose="00000400000000000000" pitchFamily="2" charset="-78"/>
              </a:rPr>
              <a:t> </a:t>
            </a:r>
            <a:r>
              <a:rPr lang="en-US" sz="1400" b="1" dirty="0" err="1">
                <a:cs typeface="B Nazanin" panose="00000400000000000000" pitchFamily="2" charset="-78"/>
              </a:rPr>
              <a:t>گرفتن</a:t>
            </a:r>
            <a:r>
              <a:rPr lang="en-US" sz="1400" b="1" dirty="0">
                <a:cs typeface="B Nazanin" panose="00000400000000000000" pitchFamily="2" charset="-78"/>
              </a:rPr>
              <a:t> از </a:t>
            </a:r>
            <a:r>
              <a:rPr lang="en-US" sz="1400" b="1" dirty="0" err="1">
                <a:cs typeface="B Nazanin" panose="00000400000000000000" pitchFamily="2" charset="-78"/>
              </a:rPr>
              <a:t>جذابیت‌های</a:t>
            </a:r>
            <a:r>
              <a:rPr lang="en-US" sz="1400" b="1" dirty="0">
                <a:cs typeface="B Nazanin" panose="00000400000000000000" pitchFamily="2" charset="-78"/>
              </a:rPr>
              <a:t> مزیت‌های </a:t>
            </a:r>
            <a:r>
              <a:rPr lang="en-US" sz="1400" b="1" dirty="0" err="1">
                <a:cs typeface="B Nazanin" panose="00000400000000000000" pitchFamily="2" charset="-78"/>
              </a:rPr>
              <a:t>نسبی</a:t>
            </a:r>
            <a:r>
              <a:rPr lang="en-US" sz="1400" b="1" dirty="0">
                <a:cs typeface="B Nazanin" panose="00000400000000000000" pitchFamily="2" charset="-78"/>
              </a:rPr>
              <a:t> به </a:t>
            </a:r>
            <a:r>
              <a:rPr lang="en-US" sz="1400" b="1" dirty="0" err="1">
                <a:cs typeface="B Nazanin" panose="00000400000000000000" pitchFamily="2" charset="-78"/>
              </a:rPr>
              <a:t>سمت</a:t>
            </a:r>
            <a:r>
              <a:rPr lang="en-US" sz="1400" b="1" dirty="0">
                <a:cs typeface="B Nazanin" panose="00000400000000000000" pitchFamily="2" charset="-78"/>
              </a:rPr>
              <a:t> </a:t>
            </a:r>
            <a:r>
              <a:rPr lang="en-US" sz="1400" b="1" dirty="0" err="1">
                <a:cs typeface="B Nazanin" panose="00000400000000000000" pitchFamily="2" charset="-78"/>
              </a:rPr>
              <a:t>راهبردهایی</a:t>
            </a:r>
            <a:r>
              <a:rPr lang="en-US" sz="1400" b="1" dirty="0">
                <a:cs typeface="B Nazanin" panose="00000400000000000000" pitchFamily="2" charset="-78"/>
              </a:rPr>
              <a:t> که در </a:t>
            </a:r>
            <a:r>
              <a:rPr lang="en-US" sz="1400" b="1" dirty="0" err="1">
                <a:cs typeface="B Nazanin" panose="00000400000000000000" pitchFamily="2" charset="-78"/>
              </a:rPr>
              <a:t>بازه</a:t>
            </a:r>
            <a:r>
              <a:rPr lang="en-US" sz="1400" b="1" dirty="0">
                <a:cs typeface="B Nazanin" panose="00000400000000000000" pitchFamily="2" charset="-78"/>
              </a:rPr>
              <a:t> </a:t>
            </a:r>
            <a:r>
              <a:rPr lang="en-US" sz="1400" b="1" dirty="0" err="1">
                <a:cs typeface="B Nazanin" panose="00000400000000000000" pitchFamily="2" charset="-78"/>
              </a:rPr>
              <a:t>زمانی</a:t>
            </a:r>
            <a:r>
              <a:rPr lang="en-US" sz="1400" b="1" dirty="0">
                <a:cs typeface="B Nazanin" panose="00000400000000000000" pitchFamily="2" charset="-78"/>
              </a:rPr>
              <a:t> </a:t>
            </a:r>
            <a:r>
              <a:rPr lang="en-US" sz="1400" b="1" dirty="0" err="1">
                <a:cs typeface="B Nazanin" panose="00000400000000000000" pitchFamily="2" charset="-78"/>
              </a:rPr>
              <a:t>کوتاه‌تری</a:t>
            </a:r>
            <a:r>
              <a:rPr lang="en-US" sz="1400" b="1" dirty="0">
                <a:cs typeface="B Nazanin" panose="00000400000000000000" pitchFamily="2" charset="-78"/>
              </a:rPr>
              <a:t> </a:t>
            </a:r>
            <a:r>
              <a:rPr lang="en-US" sz="1400" b="1" dirty="0" err="1">
                <a:cs typeface="B Nazanin" panose="00000400000000000000" pitchFamily="2" charset="-78"/>
              </a:rPr>
              <a:t>مزایای</a:t>
            </a:r>
            <a:r>
              <a:rPr lang="en-US" sz="1400" b="1" dirty="0">
                <a:cs typeface="B Nazanin" panose="00000400000000000000" pitchFamily="2" charset="-78"/>
              </a:rPr>
              <a:t> </a:t>
            </a:r>
            <a:r>
              <a:rPr lang="en-US" sz="1400" b="1" dirty="0" err="1">
                <a:cs typeface="B Nazanin" panose="00000400000000000000" pitchFamily="2" charset="-78"/>
              </a:rPr>
              <a:t>بیشتری</a:t>
            </a:r>
            <a:r>
              <a:rPr lang="en-US" sz="1400" b="1" dirty="0">
                <a:cs typeface="B Nazanin" panose="00000400000000000000" pitchFamily="2" charset="-78"/>
              </a:rPr>
              <a:t> </a:t>
            </a:r>
            <a:r>
              <a:rPr lang="en-US" sz="1400" b="1" dirty="0" err="1">
                <a:cs typeface="B Nazanin" panose="00000400000000000000" pitchFamily="2" charset="-78"/>
              </a:rPr>
              <a:t>دارند</a:t>
            </a:r>
            <a:r>
              <a:rPr lang="en-US" sz="1400" b="1" dirty="0">
                <a:cs typeface="B Nazanin" panose="00000400000000000000" pitchFamily="2" charset="-78"/>
              </a:rPr>
              <a:t>. مقایسه </a:t>
            </a:r>
            <a:r>
              <a:rPr lang="en-US" sz="1400" b="1" dirty="0" err="1">
                <a:cs typeface="B Nazanin" panose="00000400000000000000" pitchFamily="2" charset="-78"/>
              </a:rPr>
              <a:t>شیلی</a:t>
            </a:r>
            <a:r>
              <a:rPr lang="en-US" sz="1400" b="1" dirty="0">
                <a:cs typeface="B Nazanin" panose="00000400000000000000" pitchFamily="2" charset="-78"/>
              </a:rPr>
              <a:t> </a:t>
            </a:r>
            <a:r>
              <a:rPr lang="en-US" sz="1400" b="1" dirty="0" err="1">
                <a:cs typeface="B Nazanin" panose="00000400000000000000" pitchFamily="2" charset="-78"/>
              </a:rPr>
              <a:t>با</a:t>
            </a:r>
            <a:r>
              <a:rPr lang="en-US" sz="1400" b="1" dirty="0">
                <a:cs typeface="B Nazanin" panose="00000400000000000000" pitchFamily="2" charset="-78"/>
              </a:rPr>
              <a:t> دو </a:t>
            </a:r>
            <a:r>
              <a:rPr lang="en-US" sz="1400" b="1" dirty="0" err="1">
                <a:cs typeface="B Nazanin" panose="00000400000000000000" pitchFamily="2" charset="-78"/>
              </a:rPr>
              <a:t>کشور</a:t>
            </a:r>
            <a:r>
              <a:rPr lang="en-US" sz="1400" b="1" dirty="0">
                <a:cs typeface="B Nazanin" panose="00000400000000000000" pitchFamily="2" charset="-78"/>
              </a:rPr>
              <a:t> کره‌جنوبی و </a:t>
            </a:r>
            <a:r>
              <a:rPr lang="en-US" sz="1400" b="1" dirty="0" err="1">
                <a:cs typeface="B Nazanin" panose="00000400000000000000" pitchFamily="2" charset="-78"/>
              </a:rPr>
              <a:t>مالزی</a:t>
            </a:r>
            <a:r>
              <a:rPr lang="en-US" sz="1400" b="1" dirty="0">
                <a:cs typeface="B Nazanin" panose="00000400000000000000" pitchFamily="2" charset="-78"/>
              </a:rPr>
              <a:t> درس‌های </a:t>
            </a:r>
            <a:r>
              <a:rPr lang="en-US" sz="1400" b="1" dirty="0" err="1">
                <a:cs typeface="B Nazanin" panose="00000400000000000000" pitchFamily="2" charset="-78"/>
              </a:rPr>
              <a:t>خوبی</a:t>
            </a:r>
            <a:r>
              <a:rPr lang="en-US" sz="1400" b="1" dirty="0">
                <a:cs typeface="B Nazanin" panose="00000400000000000000" pitchFamily="2" charset="-78"/>
              </a:rPr>
              <a:t> در </a:t>
            </a:r>
            <a:r>
              <a:rPr lang="en-US" sz="1400" b="1" dirty="0" err="1">
                <a:cs typeface="B Nazanin" panose="00000400000000000000" pitchFamily="2" charset="-78"/>
              </a:rPr>
              <a:t>این</a:t>
            </a:r>
            <a:r>
              <a:rPr lang="en-US" sz="1400" b="1" dirty="0">
                <a:cs typeface="B Nazanin" panose="00000400000000000000" pitchFamily="2" charset="-78"/>
              </a:rPr>
              <a:t> </a:t>
            </a:r>
            <a:r>
              <a:rPr lang="en-US" sz="1400" b="1" dirty="0" err="1">
                <a:cs typeface="B Nazanin" panose="00000400000000000000" pitchFamily="2" charset="-78"/>
              </a:rPr>
              <a:t>زمینه</a:t>
            </a:r>
            <a:r>
              <a:rPr lang="en-US" sz="1400" b="1" dirty="0">
                <a:cs typeface="B Nazanin" panose="00000400000000000000" pitchFamily="2" charset="-78"/>
              </a:rPr>
              <a:t> </a:t>
            </a:r>
            <a:r>
              <a:rPr lang="en-US" sz="1400" b="1" dirty="0" err="1">
                <a:cs typeface="B Nazanin" panose="00000400000000000000" pitchFamily="2" charset="-78"/>
              </a:rPr>
              <a:t>دارد</a:t>
            </a:r>
            <a:r>
              <a:rPr lang="fa-IR" sz="1400" b="1" dirty="0">
                <a:cs typeface="B Nazanin" panose="00000400000000000000" pitchFamily="2" charset="-78"/>
              </a:rPr>
              <a:t>. </a:t>
            </a:r>
            <a:r>
              <a:rPr lang="en-US" sz="1400" b="1" dirty="0" err="1">
                <a:cs typeface="B Nazanin" panose="00000400000000000000" pitchFamily="2" charset="-78"/>
              </a:rPr>
              <a:t>شیلی</a:t>
            </a:r>
            <a:r>
              <a:rPr lang="en-US" sz="1400" b="1" dirty="0">
                <a:cs typeface="B Nazanin" panose="00000400000000000000" pitchFamily="2" charset="-78"/>
              </a:rPr>
              <a:t> </a:t>
            </a:r>
            <a:r>
              <a:rPr lang="en-US" sz="1400" b="1" dirty="0" err="1">
                <a:cs typeface="B Nazanin" panose="00000400000000000000" pitchFamily="2" charset="-78"/>
              </a:rPr>
              <a:t>با</a:t>
            </a:r>
            <a:r>
              <a:rPr lang="en-US" sz="1400" b="1" dirty="0">
                <a:cs typeface="B Nazanin" panose="00000400000000000000" pitchFamily="2" charset="-78"/>
              </a:rPr>
              <a:t> </a:t>
            </a:r>
            <a:r>
              <a:rPr lang="en-US" sz="1400" b="1" dirty="0" err="1">
                <a:cs typeface="B Nazanin" panose="00000400000000000000" pitchFamily="2" charset="-78"/>
              </a:rPr>
              <a:t>تداوم</a:t>
            </a:r>
            <a:r>
              <a:rPr lang="en-US" sz="1400" b="1" dirty="0">
                <a:cs typeface="B Nazanin" panose="00000400000000000000" pitchFamily="2" charset="-78"/>
              </a:rPr>
              <a:t> </a:t>
            </a:r>
            <a:r>
              <a:rPr lang="en-US" sz="1400" b="1" dirty="0" err="1">
                <a:cs typeface="B Nazanin" panose="00000400000000000000" pitchFamily="2" charset="-78"/>
              </a:rPr>
              <a:t>راهبردهای</a:t>
            </a:r>
            <a:r>
              <a:rPr lang="en-US" sz="1400" b="1" dirty="0">
                <a:cs typeface="B Nazanin" panose="00000400000000000000" pitchFamily="2" charset="-78"/>
              </a:rPr>
              <a:t> </a:t>
            </a:r>
            <a:r>
              <a:rPr lang="en-US" sz="1400" b="1" dirty="0" err="1">
                <a:cs typeface="B Nazanin" panose="00000400000000000000" pitchFamily="2" charset="-78"/>
              </a:rPr>
              <a:t>تجاری</a:t>
            </a:r>
            <a:r>
              <a:rPr lang="en-US" sz="1400" b="1" dirty="0">
                <a:cs typeface="B Nazanin" panose="00000400000000000000" pitchFamily="2" charset="-78"/>
              </a:rPr>
              <a:t> </a:t>
            </a:r>
            <a:r>
              <a:rPr lang="en-US" sz="1400" b="1" dirty="0" err="1">
                <a:cs typeface="B Nazanin" panose="00000400000000000000" pitchFamily="2" charset="-78"/>
              </a:rPr>
              <a:t>مزیت‌نسبی‌پایه</a:t>
            </a:r>
            <a:r>
              <a:rPr lang="en-US" sz="1400" b="1" dirty="0">
                <a:cs typeface="B Nazanin" panose="00000400000000000000" pitchFamily="2" charset="-78"/>
              </a:rPr>
              <a:t> </a:t>
            </a:r>
            <a:r>
              <a:rPr lang="en-US" sz="1400" b="1" dirty="0" err="1">
                <a:cs typeface="B Nazanin" panose="00000400000000000000" pitchFamily="2" charset="-78"/>
              </a:rPr>
              <a:t>خود</a:t>
            </a:r>
            <a:r>
              <a:rPr lang="en-US" sz="1400" b="1" dirty="0">
                <a:cs typeface="B Nazanin" panose="00000400000000000000" pitchFamily="2" charset="-78"/>
              </a:rPr>
              <a:t> </a:t>
            </a:r>
            <a:r>
              <a:rPr lang="en-US" sz="1400" b="1" dirty="0" err="1">
                <a:cs typeface="B Nazanin" panose="00000400000000000000" pitchFamily="2" charset="-78"/>
              </a:rPr>
              <a:t>گرچه</a:t>
            </a:r>
            <a:r>
              <a:rPr lang="en-US" sz="1400" b="1" dirty="0">
                <a:cs typeface="B Nazanin" panose="00000400000000000000" pitchFamily="2" charset="-78"/>
              </a:rPr>
              <a:t> در </a:t>
            </a:r>
            <a:r>
              <a:rPr lang="en-US" sz="1400" b="1" dirty="0" err="1">
                <a:cs typeface="B Nazanin" panose="00000400000000000000" pitchFamily="2" charset="-78"/>
              </a:rPr>
              <a:t>کسب‌وکارهای</a:t>
            </a:r>
            <a:r>
              <a:rPr lang="en-US" sz="1400" b="1" dirty="0">
                <a:cs typeface="B Nazanin" panose="00000400000000000000" pitchFamily="2" charset="-78"/>
              </a:rPr>
              <a:t> </a:t>
            </a:r>
            <a:r>
              <a:rPr lang="en-US" sz="1400" b="1" dirty="0" err="1">
                <a:cs typeface="B Nazanin" panose="00000400000000000000" pitchFamily="2" charset="-78"/>
              </a:rPr>
              <a:t>کشاورزی</a:t>
            </a:r>
            <a:r>
              <a:rPr lang="en-US" sz="1400" b="1" dirty="0">
                <a:cs typeface="B Nazanin" panose="00000400000000000000" pitchFamily="2" charset="-78"/>
              </a:rPr>
              <a:t> </a:t>
            </a:r>
            <a:r>
              <a:rPr lang="en-US" sz="1400" b="1" dirty="0" err="1">
                <a:cs typeface="B Nazanin" panose="00000400000000000000" pitchFamily="2" charset="-78"/>
              </a:rPr>
              <a:t>پایه</a:t>
            </a:r>
            <a:r>
              <a:rPr lang="en-US" sz="1400" b="1" dirty="0">
                <a:cs typeface="B Nazanin" panose="00000400000000000000" pitchFamily="2" charset="-78"/>
              </a:rPr>
              <a:t>(Agribusiness) </a:t>
            </a:r>
            <a:r>
              <a:rPr lang="fa-IR" sz="1400" b="1" dirty="0">
                <a:cs typeface="B Nazanin" panose="00000400000000000000" pitchFamily="2" charset="-78"/>
              </a:rPr>
              <a:t> </a:t>
            </a:r>
            <a:r>
              <a:rPr lang="en-US" sz="1400" b="1" dirty="0" err="1">
                <a:cs typeface="B Nazanin" panose="00000400000000000000" pitchFamily="2" charset="-78"/>
              </a:rPr>
              <a:t>موفقیت‌های</a:t>
            </a:r>
            <a:r>
              <a:rPr lang="en-US" sz="1400" b="1" dirty="0">
                <a:cs typeface="B Nazanin" panose="00000400000000000000" pitchFamily="2" charset="-78"/>
              </a:rPr>
              <a:t> </a:t>
            </a:r>
            <a:r>
              <a:rPr lang="en-US" sz="1400" b="1" dirty="0" err="1">
                <a:cs typeface="B Nazanin" panose="00000400000000000000" pitchFamily="2" charset="-78"/>
              </a:rPr>
              <a:t>خیره‌کننده‌ای</a:t>
            </a:r>
            <a:r>
              <a:rPr lang="en-US" sz="1400" b="1" dirty="0">
                <a:cs typeface="B Nazanin" panose="00000400000000000000" pitchFamily="2" charset="-78"/>
              </a:rPr>
              <a:t> به </a:t>
            </a:r>
            <a:r>
              <a:rPr lang="en-US" sz="1400" b="1" dirty="0" err="1">
                <a:cs typeface="B Nazanin" panose="00000400000000000000" pitchFamily="2" charset="-78"/>
              </a:rPr>
              <a:t>دست</a:t>
            </a:r>
            <a:r>
              <a:rPr lang="en-US" sz="1400" b="1" dirty="0">
                <a:cs typeface="B Nazanin" panose="00000400000000000000" pitchFamily="2" charset="-78"/>
              </a:rPr>
              <a:t> </a:t>
            </a:r>
            <a:r>
              <a:rPr lang="en-US" sz="1400" b="1" dirty="0" err="1">
                <a:cs typeface="B Nazanin" panose="00000400000000000000" pitchFamily="2" charset="-78"/>
              </a:rPr>
              <a:t>آورد</a:t>
            </a:r>
            <a:r>
              <a:rPr lang="en-US" sz="1400" b="1" dirty="0">
                <a:cs typeface="B Nazanin" panose="00000400000000000000" pitchFamily="2" charset="-78"/>
              </a:rPr>
              <a:t> </a:t>
            </a:r>
            <a:r>
              <a:rPr lang="en-US" sz="1400" b="1" dirty="0" err="1">
                <a:cs typeface="B Nazanin" panose="00000400000000000000" pitchFamily="2" charset="-78"/>
              </a:rPr>
              <a:t>اما</a:t>
            </a:r>
            <a:r>
              <a:rPr lang="en-US" sz="1400" b="1" dirty="0">
                <a:cs typeface="B Nazanin" panose="00000400000000000000" pitchFamily="2" charset="-78"/>
              </a:rPr>
              <a:t> </a:t>
            </a:r>
            <a:r>
              <a:rPr lang="en-US" sz="1400" b="1" dirty="0" err="1">
                <a:cs typeface="B Nazanin" panose="00000400000000000000" pitchFamily="2" charset="-78"/>
              </a:rPr>
              <a:t>نتوانست</a:t>
            </a:r>
            <a:r>
              <a:rPr lang="en-US" sz="1400" b="1" dirty="0">
                <a:cs typeface="B Nazanin" panose="00000400000000000000" pitchFamily="2" charset="-78"/>
              </a:rPr>
              <a:t> </a:t>
            </a:r>
            <a:r>
              <a:rPr lang="en-US" sz="1400" b="1" dirty="0" err="1">
                <a:cs typeface="B Nazanin" panose="00000400000000000000" pitchFamily="2" charset="-78"/>
              </a:rPr>
              <a:t>موفقیت</a:t>
            </a:r>
            <a:r>
              <a:rPr lang="en-US" sz="1400" b="1" dirty="0">
                <a:cs typeface="B Nazanin" panose="00000400000000000000" pitchFamily="2" charset="-78"/>
              </a:rPr>
              <a:t> </a:t>
            </a:r>
            <a:r>
              <a:rPr lang="en-US" sz="1400" b="1" dirty="0" err="1">
                <a:cs typeface="B Nazanin" panose="00000400000000000000" pitchFamily="2" charset="-78"/>
              </a:rPr>
              <a:t>کشورهایی</a:t>
            </a:r>
            <a:r>
              <a:rPr lang="en-US" sz="1400" b="1" dirty="0">
                <a:cs typeface="B Nazanin" panose="00000400000000000000" pitchFamily="2" charset="-78"/>
              </a:rPr>
              <a:t> </a:t>
            </a:r>
            <a:r>
              <a:rPr lang="en-US" sz="1400" b="1" dirty="0" err="1">
                <a:cs typeface="B Nazanin" panose="00000400000000000000" pitchFamily="2" charset="-78"/>
              </a:rPr>
              <a:t>مثل</a:t>
            </a:r>
            <a:r>
              <a:rPr lang="en-US" sz="1400" b="1" dirty="0">
                <a:cs typeface="B Nazanin" panose="00000400000000000000" pitchFamily="2" charset="-78"/>
              </a:rPr>
              <a:t> </a:t>
            </a:r>
            <a:r>
              <a:rPr lang="en-US" sz="1400" b="1" dirty="0" err="1">
                <a:cs typeface="B Nazanin" panose="00000400000000000000" pitchFamily="2" charset="-78"/>
              </a:rPr>
              <a:t>مالزی</a:t>
            </a:r>
            <a:r>
              <a:rPr lang="en-US" sz="1400" b="1" dirty="0">
                <a:cs typeface="B Nazanin" panose="00000400000000000000" pitchFamily="2" charset="-78"/>
              </a:rPr>
              <a:t> و کره‌جنوبی را </a:t>
            </a:r>
            <a:r>
              <a:rPr lang="en-US" sz="1400" b="1" dirty="0" err="1">
                <a:cs typeface="B Nazanin" panose="00000400000000000000" pitchFamily="2" charset="-78"/>
              </a:rPr>
              <a:t>تکرار</a:t>
            </a:r>
            <a:r>
              <a:rPr lang="en-US" sz="1400" b="1" dirty="0">
                <a:cs typeface="B Nazanin" panose="00000400000000000000" pitchFamily="2" charset="-78"/>
              </a:rPr>
              <a:t> </a:t>
            </a:r>
            <a:r>
              <a:rPr lang="en-US" sz="1400" b="1" dirty="0" err="1">
                <a:cs typeface="B Nazanin" panose="00000400000000000000" pitchFamily="2" charset="-78"/>
              </a:rPr>
              <a:t>کند</a:t>
            </a:r>
            <a:r>
              <a:rPr lang="fa-IR" sz="1400" b="1" dirty="0">
                <a:cs typeface="B Nazanin" panose="00000400000000000000" pitchFamily="2" charset="-78"/>
              </a:rPr>
              <a:t>.</a:t>
            </a:r>
            <a:endParaRPr lang="en-US" sz="1400" b="1" dirty="0">
              <a:cs typeface="B Nazanin" panose="00000400000000000000" pitchFamily="2" charset="-78"/>
            </a:endParaRPr>
          </a:p>
        </p:txBody>
      </p:sp>
      <p:sp>
        <p:nvSpPr>
          <p:cNvPr id="13" name="TextBox 12">
            <a:extLst>
              <a:ext uri="{FF2B5EF4-FFF2-40B4-BE49-F238E27FC236}">
                <a16:creationId xmlns:a16="http://schemas.microsoft.com/office/drawing/2014/main" id="{C42096CF-6412-18D5-06B0-28A004165CCB}"/>
              </a:ext>
            </a:extLst>
          </p:cNvPr>
          <p:cNvSpPr txBox="1"/>
          <p:nvPr/>
        </p:nvSpPr>
        <p:spPr>
          <a:xfrm>
            <a:off x="304800" y="4495800"/>
            <a:ext cx="8534400" cy="2031325"/>
          </a:xfrm>
          <a:prstGeom prst="rect">
            <a:avLst/>
          </a:prstGeom>
          <a:noFill/>
        </p:spPr>
        <p:txBody>
          <a:bodyPr wrap="square">
            <a:spAutoFit/>
          </a:bodyPr>
          <a:lstStyle>
            <a:defPPr>
              <a:defRPr lang="en-US"/>
            </a:defPPr>
            <a:lvl1pPr algn="just" rtl="1">
              <a:defRPr sz="1400" b="1">
                <a:solidFill>
                  <a:srgbClr val="0070C0"/>
                </a:solidFill>
                <a:cs typeface="B Nazanin" panose="00000400000000000000" pitchFamily="2" charset="-78"/>
              </a:defRPr>
            </a:lvl1pPr>
          </a:lstStyle>
          <a:p>
            <a:pPr marL="285750" indent="-285750">
              <a:buFont typeface="Wingdings" panose="05000000000000000000" pitchFamily="2" charset="2"/>
              <a:buChar char="§"/>
            </a:pPr>
            <a:r>
              <a:rPr lang="en-US" dirty="0" err="1">
                <a:solidFill>
                  <a:srgbClr val="FF0000"/>
                </a:solidFill>
              </a:rPr>
              <a:t>مداخله</a:t>
            </a:r>
            <a:r>
              <a:rPr lang="en-US" dirty="0">
                <a:solidFill>
                  <a:srgbClr val="FF0000"/>
                </a:solidFill>
              </a:rPr>
              <a:t> </a:t>
            </a:r>
            <a:r>
              <a:rPr lang="en-US" dirty="0" err="1">
                <a:solidFill>
                  <a:srgbClr val="FF0000"/>
                </a:solidFill>
              </a:rPr>
              <a:t>مستقیم</a:t>
            </a:r>
            <a:r>
              <a:rPr lang="en-US" dirty="0">
                <a:solidFill>
                  <a:srgbClr val="FF0000"/>
                </a:solidFill>
              </a:rPr>
              <a:t> </a:t>
            </a:r>
            <a:r>
              <a:rPr lang="fa-IR" dirty="0">
                <a:solidFill>
                  <a:srgbClr val="FF0000"/>
                </a:solidFill>
              </a:rPr>
              <a:t>کنید</a:t>
            </a:r>
            <a:r>
              <a:rPr lang="fa-IR" dirty="0"/>
              <a:t>: </a:t>
            </a:r>
            <a:r>
              <a:rPr lang="en-US" dirty="0">
                <a:solidFill>
                  <a:schemeClr val="tx1"/>
                </a:solidFill>
              </a:rPr>
              <a:t>برای </a:t>
            </a:r>
            <a:r>
              <a:rPr lang="en-US" dirty="0" err="1">
                <a:solidFill>
                  <a:schemeClr val="tx1"/>
                </a:solidFill>
              </a:rPr>
              <a:t>تشویق</a:t>
            </a:r>
            <a:r>
              <a:rPr lang="en-US" dirty="0">
                <a:solidFill>
                  <a:schemeClr val="tx1"/>
                </a:solidFill>
              </a:rPr>
              <a:t>/</a:t>
            </a:r>
            <a:r>
              <a:rPr lang="en-US" dirty="0" err="1">
                <a:solidFill>
                  <a:schemeClr val="tx1"/>
                </a:solidFill>
              </a:rPr>
              <a:t>ایجاد</a:t>
            </a:r>
            <a:r>
              <a:rPr lang="en-US" dirty="0">
                <a:solidFill>
                  <a:schemeClr val="tx1"/>
                </a:solidFill>
              </a:rPr>
              <a:t> شرکت‌های </a:t>
            </a:r>
            <a:r>
              <a:rPr lang="en-US" dirty="0" err="1">
                <a:solidFill>
                  <a:schemeClr val="tx1"/>
                </a:solidFill>
              </a:rPr>
              <a:t>داخلی</a:t>
            </a:r>
            <a:r>
              <a:rPr lang="en-US" dirty="0">
                <a:solidFill>
                  <a:schemeClr val="tx1"/>
                </a:solidFill>
              </a:rPr>
              <a:t> در </a:t>
            </a:r>
            <a:r>
              <a:rPr lang="en-US" dirty="0" err="1">
                <a:solidFill>
                  <a:schemeClr val="tx1"/>
                </a:solidFill>
              </a:rPr>
              <a:t>صنایع</a:t>
            </a:r>
            <a:r>
              <a:rPr lang="en-US" dirty="0">
                <a:solidFill>
                  <a:schemeClr val="tx1"/>
                </a:solidFill>
              </a:rPr>
              <a:t> </a:t>
            </a:r>
            <a:r>
              <a:rPr lang="en-US" dirty="0" err="1">
                <a:solidFill>
                  <a:schemeClr val="tx1"/>
                </a:solidFill>
              </a:rPr>
              <a:t>جدید</a:t>
            </a:r>
            <a:r>
              <a:rPr lang="en-US" dirty="0">
                <a:solidFill>
                  <a:schemeClr val="tx1"/>
                </a:solidFill>
              </a:rPr>
              <a:t> </a:t>
            </a:r>
            <a:r>
              <a:rPr lang="en-US" dirty="0" err="1">
                <a:solidFill>
                  <a:schemeClr val="tx1"/>
                </a:solidFill>
              </a:rPr>
              <a:t>هدف</a:t>
            </a:r>
            <a:r>
              <a:rPr lang="en-US" dirty="0">
                <a:solidFill>
                  <a:schemeClr val="tx1"/>
                </a:solidFill>
              </a:rPr>
              <a:t> </a:t>
            </a:r>
            <a:r>
              <a:rPr lang="fa-IR" dirty="0">
                <a:solidFill>
                  <a:schemeClr val="tx1"/>
                </a:solidFill>
              </a:rPr>
              <a:t>(</a:t>
            </a:r>
            <a:r>
              <a:rPr lang="en-US" dirty="0" err="1">
                <a:solidFill>
                  <a:schemeClr val="tx1"/>
                </a:solidFill>
              </a:rPr>
              <a:t>مانند</a:t>
            </a:r>
            <a:r>
              <a:rPr lang="en-US" dirty="0">
                <a:solidFill>
                  <a:schemeClr val="tx1"/>
                </a:solidFill>
              </a:rPr>
              <a:t> </a:t>
            </a:r>
            <a:r>
              <a:rPr lang="en-US" dirty="0" err="1">
                <a:solidFill>
                  <a:schemeClr val="tx1"/>
                </a:solidFill>
              </a:rPr>
              <a:t>توسعه</a:t>
            </a:r>
            <a:r>
              <a:rPr lang="en-US" dirty="0">
                <a:solidFill>
                  <a:schemeClr val="tx1"/>
                </a:solidFill>
              </a:rPr>
              <a:t> </a:t>
            </a:r>
            <a:r>
              <a:rPr lang="en-US" dirty="0" err="1">
                <a:solidFill>
                  <a:schemeClr val="tx1"/>
                </a:solidFill>
              </a:rPr>
              <a:t>صنعت</a:t>
            </a:r>
            <a:r>
              <a:rPr lang="en-US" dirty="0">
                <a:solidFill>
                  <a:schemeClr val="tx1"/>
                </a:solidFill>
              </a:rPr>
              <a:t> </a:t>
            </a:r>
            <a:r>
              <a:rPr lang="en-US" dirty="0" err="1">
                <a:solidFill>
                  <a:schemeClr val="tx1"/>
                </a:solidFill>
              </a:rPr>
              <a:t>الکترونیک</a:t>
            </a:r>
            <a:r>
              <a:rPr lang="en-US" dirty="0">
                <a:solidFill>
                  <a:schemeClr val="tx1"/>
                </a:solidFill>
              </a:rPr>
              <a:t> در </a:t>
            </a:r>
            <a:r>
              <a:rPr lang="en-US" dirty="0" err="1">
                <a:solidFill>
                  <a:schemeClr val="tx1"/>
                </a:solidFill>
              </a:rPr>
              <a:t>تایوان</a:t>
            </a:r>
            <a:r>
              <a:rPr lang="fa-IR" dirty="0">
                <a:solidFill>
                  <a:schemeClr val="tx1"/>
                </a:solidFill>
              </a:rPr>
              <a:t>)</a:t>
            </a:r>
            <a:endParaRPr lang="en-US" dirty="0">
              <a:solidFill>
                <a:schemeClr val="tx1"/>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err="1">
                <a:solidFill>
                  <a:srgbClr val="FF0000"/>
                </a:solidFill>
              </a:rPr>
              <a:t>مداخله</a:t>
            </a:r>
            <a:r>
              <a:rPr lang="en-US" dirty="0">
                <a:solidFill>
                  <a:srgbClr val="FF0000"/>
                </a:solidFill>
              </a:rPr>
              <a:t> </a:t>
            </a:r>
            <a:r>
              <a:rPr lang="en-US" dirty="0" err="1">
                <a:solidFill>
                  <a:srgbClr val="FF0000"/>
                </a:solidFill>
              </a:rPr>
              <a:t>غیرمستقیم</a:t>
            </a:r>
            <a:r>
              <a:rPr lang="en-US" dirty="0">
                <a:solidFill>
                  <a:srgbClr val="FF0000"/>
                </a:solidFill>
              </a:rPr>
              <a:t> </a:t>
            </a:r>
            <a:r>
              <a:rPr lang="fa-IR" dirty="0">
                <a:solidFill>
                  <a:srgbClr val="FF0000"/>
                </a:solidFill>
              </a:rPr>
              <a:t>کنید</a:t>
            </a:r>
            <a:r>
              <a:rPr lang="fa-IR" dirty="0"/>
              <a:t>: </a:t>
            </a:r>
            <a:r>
              <a:rPr lang="en-US" dirty="0">
                <a:solidFill>
                  <a:schemeClr val="tx1"/>
                </a:solidFill>
              </a:rPr>
              <a:t>برای کمک به </a:t>
            </a:r>
            <a:r>
              <a:rPr lang="en-US" dirty="0" err="1">
                <a:solidFill>
                  <a:schemeClr val="tx1"/>
                </a:solidFill>
              </a:rPr>
              <a:t>توسعه</a:t>
            </a:r>
            <a:r>
              <a:rPr lang="en-US" dirty="0">
                <a:solidFill>
                  <a:schemeClr val="tx1"/>
                </a:solidFill>
              </a:rPr>
              <a:t> شرکت‌ها در </a:t>
            </a:r>
            <a:r>
              <a:rPr lang="en-US" dirty="0" err="1">
                <a:solidFill>
                  <a:schemeClr val="tx1"/>
                </a:solidFill>
              </a:rPr>
              <a:t>عین</a:t>
            </a:r>
            <a:r>
              <a:rPr lang="en-US" dirty="0">
                <a:solidFill>
                  <a:schemeClr val="tx1"/>
                </a:solidFill>
              </a:rPr>
              <a:t> </a:t>
            </a:r>
            <a:r>
              <a:rPr lang="en-US" dirty="0" err="1">
                <a:solidFill>
                  <a:schemeClr val="tx1"/>
                </a:solidFill>
              </a:rPr>
              <a:t>یادگیری</a:t>
            </a:r>
            <a:r>
              <a:rPr lang="en-US" dirty="0">
                <a:solidFill>
                  <a:schemeClr val="tx1"/>
                </a:solidFill>
              </a:rPr>
              <a:t> و </a:t>
            </a:r>
            <a:r>
              <a:rPr lang="en-US" dirty="0" err="1">
                <a:solidFill>
                  <a:schemeClr val="tx1"/>
                </a:solidFill>
              </a:rPr>
              <a:t>ورود</a:t>
            </a:r>
            <a:r>
              <a:rPr lang="en-US" dirty="0">
                <a:solidFill>
                  <a:schemeClr val="tx1"/>
                </a:solidFill>
              </a:rPr>
              <a:t> به کارکردهای </a:t>
            </a:r>
            <a:r>
              <a:rPr lang="en-US" dirty="0" err="1">
                <a:solidFill>
                  <a:schemeClr val="tx1"/>
                </a:solidFill>
              </a:rPr>
              <a:t>با</a:t>
            </a:r>
            <a:r>
              <a:rPr lang="en-US" dirty="0">
                <a:solidFill>
                  <a:schemeClr val="tx1"/>
                </a:solidFill>
              </a:rPr>
              <a:t> بهره‌وری بیشتر </a:t>
            </a:r>
            <a:r>
              <a:rPr lang="fa-IR" dirty="0">
                <a:solidFill>
                  <a:schemeClr val="tx1"/>
                </a:solidFill>
              </a:rPr>
              <a:t>(</a:t>
            </a:r>
            <a:r>
              <a:rPr lang="en-US" dirty="0" err="1">
                <a:solidFill>
                  <a:schemeClr val="tx1"/>
                </a:solidFill>
              </a:rPr>
              <a:t>مانند</a:t>
            </a:r>
            <a:r>
              <a:rPr lang="en-US" dirty="0">
                <a:solidFill>
                  <a:schemeClr val="tx1"/>
                </a:solidFill>
              </a:rPr>
              <a:t> </a:t>
            </a:r>
            <a:r>
              <a:rPr lang="en-US" dirty="0" err="1">
                <a:solidFill>
                  <a:schemeClr val="tx1"/>
                </a:solidFill>
              </a:rPr>
              <a:t>تجربه</a:t>
            </a:r>
            <a:r>
              <a:rPr lang="en-US" dirty="0">
                <a:solidFill>
                  <a:schemeClr val="tx1"/>
                </a:solidFill>
              </a:rPr>
              <a:t> </a:t>
            </a:r>
            <a:r>
              <a:rPr lang="en-US" dirty="0" err="1">
                <a:solidFill>
                  <a:schemeClr val="tx1"/>
                </a:solidFill>
              </a:rPr>
              <a:t>سنگاپور</a:t>
            </a:r>
            <a:r>
              <a:rPr lang="fa-IR" dirty="0">
                <a:solidFill>
                  <a:schemeClr val="tx1"/>
                </a:solidFill>
              </a:rPr>
              <a:t> در خوشه‌های </a:t>
            </a:r>
            <a:r>
              <a:rPr lang="en-US" dirty="0">
                <a:solidFill>
                  <a:schemeClr val="tx1"/>
                </a:solidFill>
              </a:rPr>
              <a:t>BIOTECH</a:t>
            </a:r>
            <a:r>
              <a:rPr lang="fa-IR" dirty="0">
                <a:solidFill>
                  <a:schemeClr val="tx1"/>
                </a:solidFill>
              </a:rPr>
              <a:t> در جذب سرمایه‌گذاری خارجی و ارتقاء مقیاس بنگاه‌های داخلی</a:t>
            </a:r>
            <a:r>
              <a:rPr lang="en-US" dirty="0">
                <a:solidFill>
                  <a:schemeClr val="tx1"/>
                </a:solidFill>
              </a:rPr>
              <a:t>، </a:t>
            </a:r>
            <a:r>
              <a:rPr lang="en-US" dirty="0" err="1">
                <a:solidFill>
                  <a:schemeClr val="tx1"/>
                </a:solidFill>
              </a:rPr>
              <a:t>تجربه</a:t>
            </a:r>
            <a:r>
              <a:rPr lang="en-US" dirty="0">
                <a:solidFill>
                  <a:schemeClr val="tx1"/>
                </a:solidFill>
              </a:rPr>
              <a:t> آمریکا در </a:t>
            </a:r>
            <a:r>
              <a:rPr lang="en-US" dirty="0" err="1">
                <a:solidFill>
                  <a:schemeClr val="tx1"/>
                </a:solidFill>
              </a:rPr>
              <a:t>برنامه</a:t>
            </a:r>
            <a:r>
              <a:rPr lang="en-US" dirty="0">
                <a:solidFill>
                  <a:schemeClr val="tx1"/>
                </a:solidFill>
              </a:rPr>
              <a:t> </a:t>
            </a:r>
            <a:r>
              <a:rPr lang="en-US" dirty="0" err="1">
                <a:solidFill>
                  <a:schemeClr val="tx1"/>
                </a:solidFill>
              </a:rPr>
              <a:t>تحقیق</a:t>
            </a:r>
            <a:r>
              <a:rPr lang="en-US" dirty="0">
                <a:solidFill>
                  <a:schemeClr val="tx1"/>
                </a:solidFill>
              </a:rPr>
              <a:t> </a:t>
            </a:r>
            <a:r>
              <a:rPr lang="en-US" dirty="0" err="1">
                <a:solidFill>
                  <a:schemeClr val="tx1"/>
                </a:solidFill>
              </a:rPr>
              <a:t>نوآوری</a:t>
            </a:r>
            <a:r>
              <a:rPr lang="en-US" dirty="0">
                <a:solidFill>
                  <a:schemeClr val="tx1"/>
                </a:solidFill>
              </a:rPr>
              <a:t> در </a:t>
            </a:r>
            <a:r>
              <a:rPr lang="en-US" dirty="0" err="1">
                <a:solidFill>
                  <a:schemeClr val="tx1"/>
                </a:solidFill>
              </a:rPr>
              <a:t>مشاغل</a:t>
            </a:r>
            <a:r>
              <a:rPr lang="en-US" dirty="0">
                <a:solidFill>
                  <a:schemeClr val="tx1"/>
                </a:solidFill>
              </a:rPr>
              <a:t> </a:t>
            </a:r>
            <a:r>
              <a:rPr lang="en-US" dirty="0" err="1">
                <a:solidFill>
                  <a:schemeClr val="tx1"/>
                </a:solidFill>
              </a:rPr>
              <a:t>کوچک</a:t>
            </a:r>
            <a:r>
              <a:rPr lang="en-US" dirty="0">
                <a:solidFill>
                  <a:schemeClr val="tx1"/>
                </a:solidFill>
              </a:rPr>
              <a:t> SBIR </a:t>
            </a:r>
            <a:r>
              <a:rPr lang="fa-IR" dirty="0">
                <a:solidFill>
                  <a:schemeClr val="tx1"/>
                </a:solidFill>
              </a:rPr>
              <a:t> که کمپانی‌های هایتک مانند اپل و گوگل و دل از دل آن بیرون آمدند </a:t>
            </a:r>
            <a:r>
              <a:rPr lang="en-US" dirty="0">
                <a:solidFill>
                  <a:schemeClr val="tx1"/>
                </a:solidFill>
              </a:rPr>
              <a:t>و </a:t>
            </a:r>
            <a:r>
              <a:rPr lang="en-US" dirty="0" err="1">
                <a:solidFill>
                  <a:schemeClr val="tx1"/>
                </a:solidFill>
              </a:rPr>
              <a:t>تجربه</a:t>
            </a:r>
            <a:r>
              <a:rPr lang="en-US" dirty="0">
                <a:solidFill>
                  <a:schemeClr val="tx1"/>
                </a:solidFill>
              </a:rPr>
              <a:t> </a:t>
            </a:r>
            <a:r>
              <a:rPr lang="en-US" dirty="0" err="1">
                <a:solidFill>
                  <a:schemeClr val="tx1"/>
                </a:solidFill>
              </a:rPr>
              <a:t>برزیل</a:t>
            </a:r>
            <a:r>
              <a:rPr lang="en-US" dirty="0">
                <a:solidFill>
                  <a:schemeClr val="tx1"/>
                </a:solidFill>
              </a:rPr>
              <a:t> در </a:t>
            </a:r>
            <a:r>
              <a:rPr lang="en-US" dirty="0" err="1">
                <a:solidFill>
                  <a:schemeClr val="tx1"/>
                </a:solidFill>
              </a:rPr>
              <a:t>بانک</a:t>
            </a:r>
            <a:r>
              <a:rPr lang="en-US" dirty="0">
                <a:solidFill>
                  <a:schemeClr val="tx1"/>
                </a:solidFill>
              </a:rPr>
              <a:t> </a:t>
            </a:r>
            <a:r>
              <a:rPr lang="en-US" dirty="0" err="1">
                <a:solidFill>
                  <a:schemeClr val="tx1"/>
                </a:solidFill>
              </a:rPr>
              <a:t>توسعه</a:t>
            </a:r>
            <a:r>
              <a:rPr lang="en-US" dirty="0">
                <a:solidFill>
                  <a:schemeClr val="tx1"/>
                </a:solidFill>
              </a:rPr>
              <a:t> </a:t>
            </a:r>
            <a:r>
              <a:rPr lang="en-US" dirty="0" err="1">
                <a:solidFill>
                  <a:schemeClr val="tx1"/>
                </a:solidFill>
              </a:rPr>
              <a:t>برزیل</a:t>
            </a:r>
            <a:r>
              <a:rPr lang="en-US" dirty="0">
                <a:solidFill>
                  <a:schemeClr val="tx1"/>
                </a:solidFill>
              </a:rPr>
              <a:t> BNDES</a:t>
            </a:r>
            <a:r>
              <a:rPr lang="fa-IR" dirty="0">
                <a:solidFill>
                  <a:schemeClr val="tx1"/>
                </a:solidFill>
              </a:rPr>
              <a:t> در حمایت از صنایع صادراتی)</a:t>
            </a:r>
            <a:endParaRPr lang="en-US" dirty="0">
              <a:solidFill>
                <a:schemeClr val="tx1"/>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fa-IR" dirty="0">
                <a:solidFill>
                  <a:srgbClr val="FF0000"/>
                </a:solidFill>
              </a:rPr>
              <a:t>اما </a:t>
            </a:r>
            <a:r>
              <a:rPr lang="en-US" dirty="0" err="1">
                <a:solidFill>
                  <a:srgbClr val="FF0000"/>
                </a:solidFill>
              </a:rPr>
              <a:t>انضباط</a:t>
            </a:r>
            <a:r>
              <a:rPr lang="en-US" dirty="0">
                <a:solidFill>
                  <a:srgbClr val="FF0000"/>
                </a:solidFill>
              </a:rPr>
              <a:t> بازار را </a:t>
            </a:r>
            <a:r>
              <a:rPr lang="en-US" dirty="0" err="1">
                <a:solidFill>
                  <a:srgbClr val="FF0000"/>
                </a:solidFill>
              </a:rPr>
              <a:t>اعمال</a:t>
            </a:r>
            <a:r>
              <a:rPr lang="en-US" dirty="0">
                <a:solidFill>
                  <a:srgbClr val="FF0000"/>
                </a:solidFill>
              </a:rPr>
              <a:t> </a:t>
            </a:r>
            <a:r>
              <a:rPr lang="en-US" dirty="0" err="1">
                <a:solidFill>
                  <a:srgbClr val="FF0000"/>
                </a:solidFill>
              </a:rPr>
              <a:t>کنید</a:t>
            </a:r>
            <a:r>
              <a:rPr lang="fa-IR" dirty="0"/>
              <a:t>: </a:t>
            </a:r>
            <a:r>
              <a:rPr lang="en-US" dirty="0" err="1">
                <a:solidFill>
                  <a:schemeClr val="tx1"/>
                </a:solidFill>
              </a:rPr>
              <a:t>با</a:t>
            </a:r>
            <a:r>
              <a:rPr lang="en-US" dirty="0">
                <a:solidFill>
                  <a:schemeClr val="tx1"/>
                </a:solidFill>
              </a:rPr>
              <a:t> </a:t>
            </a:r>
            <a:r>
              <a:rPr lang="en-US" dirty="0" err="1">
                <a:solidFill>
                  <a:schemeClr val="tx1"/>
                </a:solidFill>
              </a:rPr>
              <a:t>وجود</a:t>
            </a:r>
            <a:r>
              <a:rPr lang="en-US" dirty="0">
                <a:solidFill>
                  <a:schemeClr val="tx1"/>
                </a:solidFill>
              </a:rPr>
              <a:t> حمایت‌های </a:t>
            </a:r>
            <a:r>
              <a:rPr lang="en-US" dirty="0" err="1">
                <a:solidFill>
                  <a:schemeClr val="tx1"/>
                </a:solidFill>
              </a:rPr>
              <a:t>دریافتی</a:t>
            </a:r>
            <a:r>
              <a:rPr lang="en-US" dirty="0">
                <a:solidFill>
                  <a:schemeClr val="tx1"/>
                </a:solidFill>
              </a:rPr>
              <a:t>، شرکت‌ها باید صادرات </a:t>
            </a:r>
            <a:r>
              <a:rPr lang="en-US" dirty="0" err="1">
                <a:solidFill>
                  <a:schemeClr val="tx1"/>
                </a:solidFill>
              </a:rPr>
              <a:t>داشته</a:t>
            </a:r>
            <a:r>
              <a:rPr lang="en-US" dirty="0">
                <a:solidFill>
                  <a:schemeClr val="tx1"/>
                </a:solidFill>
              </a:rPr>
              <a:t> </a:t>
            </a:r>
            <a:r>
              <a:rPr lang="en-US" dirty="0" err="1">
                <a:solidFill>
                  <a:schemeClr val="tx1"/>
                </a:solidFill>
              </a:rPr>
              <a:t>باشند</a:t>
            </a:r>
            <a:r>
              <a:rPr lang="en-US" dirty="0">
                <a:solidFill>
                  <a:schemeClr val="tx1"/>
                </a:solidFill>
              </a:rPr>
              <a:t> و در </a:t>
            </a:r>
            <a:r>
              <a:rPr lang="en-US" dirty="0" err="1">
                <a:solidFill>
                  <a:schemeClr val="tx1"/>
                </a:solidFill>
              </a:rPr>
              <a:t>معرض</a:t>
            </a:r>
            <a:r>
              <a:rPr lang="en-US" dirty="0">
                <a:solidFill>
                  <a:schemeClr val="tx1"/>
                </a:solidFill>
              </a:rPr>
              <a:t> </a:t>
            </a:r>
            <a:r>
              <a:rPr lang="en-US" dirty="0" err="1">
                <a:solidFill>
                  <a:schemeClr val="tx1"/>
                </a:solidFill>
              </a:rPr>
              <a:t>رقابت</a:t>
            </a:r>
            <a:r>
              <a:rPr lang="en-US" dirty="0">
                <a:solidFill>
                  <a:schemeClr val="tx1"/>
                </a:solidFill>
              </a:rPr>
              <a:t> </a:t>
            </a:r>
            <a:r>
              <a:rPr lang="en-US" dirty="0" err="1">
                <a:solidFill>
                  <a:schemeClr val="tx1"/>
                </a:solidFill>
              </a:rPr>
              <a:t>شدید</a:t>
            </a:r>
            <a:r>
              <a:rPr lang="en-US" dirty="0">
                <a:solidFill>
                  <a:schemeClr val="tx1"/>
                </a:solidFill>
              </a:rPr>
              <a:t> </a:t>
            </a:r>
            <a:r>
              <a:rPr lang="en-US" dirty="0" err="1">
                <a:solidFill>
                  <a:schemeClr val="tx1"/>
                </a:solidFill>
              </a:rPr>
              <a:t>قرار</a:t>
            </a:r>
            <a:r>
              <a:rPr lang="en-US" dirty="0">
                <a:solidFill>
                  <a:schemeClr val="tx1"/>
                </a:solidFill>
              </a:rPr>
              <a:t> </a:t>
            </a:r>
            <a:r>
              <a:rPr lang="en-US" dirty="0" err="1">
                <a:solidFill>
                  <a:schemeClr val="tx1"/>
                </a:solidFill>
              </a:rPr>
              <a:t>گیرند</a:t>
            </a:r>
            <a:r>
              <a:rPr lang="en-US" dirty="0">
                <a:solidFill>
                  <a:schemeClr val="tx1"/>
                </a:solidFill>
              </a:rPr>
              <a:t> </a:t>
            </a:r>
            <a:r>
              <a:rPr lang="fa-IR" dirty="0">
                <a:solidFill>
                  <a:schemeClr val="tx1"/>
                </a:solidFill>
              </a:rPr>
              <a:t>(</a:t>
            </a:r>
            <a:r>
              <a:rPr lang="en-US" dirty="0" err="1">
                <a:solidFill>
                  <a:schemeClr val="tx1"/>
                </a:solidFill>
              </a:rPr>
              <a:t>مانند</a:t>
            </a:r>
            <a:r>
              <a:rPr lang="en-US" dirty="0">
                <a:solidFill>
                  <a:schemeClr val="tx1"/>
                </a:solidFill>
              </a:rPr>
              <a:t> </a:t>
            </a:r>
            <a:r>
              <a:rPr lang="en-US" dirty="0" err="1">
                <a:solidFill>
                  <a:schemeClr val="tx1"/>
                </a:solidFill>
              </a:rPr>
              <a:t>کره‌جنو</a:t>
            </a:r>
            <a:r>
              <a:rPr lang="fa-IR" dirty="0">
                <a:solidFill>
                  <a:schemeClr val="tx1"/>
                </a:solidFill>
              </a:rPr>
              <a:t>بی)</a:t>
            </a:r>
            <a:endParaRPr lang="en-US" dirty="0">
              <a:solidFill>
                <a:schemeClr val="tx1"/>
              </a:solidFill>
            </a:endParaRPr>
          </a:p>
        </p:txBody>
      </p:sp>
    </p:spTree>
    <p:extLst>
      <p:ext uri="{BB962C8B-B14F-4D97-AF65-F5344CB8AC3E}">
        <p14:creationId xmlns:p14="http://schemas.microsoft.com/office/powerpoint/2010/main" val="29710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E271828-35B4-E954-7176-D7BB00E1983F}"/>
              </a:ext>
            </a:extLst>
          </p:cNvPr>
          <p:cNvSpPr txBox="1"/>
          <p:nvPr/>
        </p:nvSpPr>
        <p:spPr>
          <a:xfrm>
            <a:off x="1524000" y="51602"/>
            <a:ext cx="7532373" cy="461665"/>
          </a:xfrm>
          <a:prstGeom prst="rect">
            <a:avLst/>
          </a:prstGeom>
          <a:noFill/>
        </p:spPr>
        <p:txBody>
          <a:bodyPr wrap="square">
            <a:spAutoFit/>
          </a:bodyPr>
          <a:lstStyle/>
          <a:p>
            <a:pPr algn="r" rtl="1"/>
            <a:r>
              <a:rPr lang="fa-IR" sz="2400" b="1" dirty="0">
                <a:solidFill>
                  <a:srgbClr val="0070C0"/>
                </a:solidFill>
                <a:effectLst>
                  <a:outerShdw blurRad="38100" dist="38100" dir="2700000" algn="tl">
                    <a:srgbClr val="000000">
                      <a:alpha val="43137"/>
                    </a:srgbClr>
                  </a:outerShdw>
                </a:effectLst>
                <a:latin typeface="B Vahid" panose="00000700000000000000" pitchFamily="2" charset="-78"/>
                <a:cs typeface="B Nazanin" panose="00000400000000000000" pitchFamily="2" charset="-78"/>
              </a:rPr>
              <a:t>تفاوت مالزی و کشور معجزه آسیایی</a:t>
            </a:r>
            <a:endParaRPr lang="en-US" sz="2400" b="1" dirty="0">
              <a:cs typeface="B Nazanin" panose="00000400000000000000" pitchFamily="2" charset="-78"/>
            </a:endParaRPr>
          </a:p>
        </p:txBody>
      </p:sp>
      <p:sp>
        <p:nvSpPr>
          <p:cNvPr id="11" name="TextBox 10">
            <a:extLst>
              <a:ext uri="{FF2B5EF4-FFF2-40B4-BE49-F238E27FC236}">
                <a16:creationId xmlns:a16="http://schemas.microsoft.com/office/drawing/2014/main" id="{3E061774-37DF-DA27-C4FF-4B76896502EE}"/>
              </a:ext>
            </a:extLst>
          </p:cNvPr>
          <p:cNvSpPr txBox="1"/>
          <p:nvPr/>
        </p:nvSpPr>
        <p:spPr>
          <a:xfrm>
            <a:off x="533400" y="838200"/>
            <a:ext cx="7848600" cy="3693319"/>
          </a:xfrm>
          <a:prstGeom prst="rect">
            <a:avLst/>
          </a:prstGeom>
          <a:noFill/>
        </p:spPr>
        <p:txBody>
          <a:bodyPr wrap="square">
            <a:spAutoFit/>
          </a:bodyPr>
          <a:lstStyle/>
          <a:p>
            <a:pPr algn="r" rtl="1"/>
            <a:r>
              <a:rPr lang="en-US" b="1" dirty="0" err="1">
                <a:solidFill>
                  <a:srgbClr val="0070C0"/>
                </a:solidFill>
                <a:cs typeface="B Nazanin" panose="00000400000000000000" pitchFamily="2" charset="-78"/>
              </a:rPr>
              <a:t>مالز</a:t>
            </a:r>
            <a:r>
              <a:rPr lang="fa-IR" b="1" dirty="0">
                <a:solidFill>
                  <a:srgbClr val="0070C0"/>
                </a:solidFill>
                <a:cs typeface="B Nazanin" panose="00000400000000000000" pitchFamily="2" charset="-78"/>
              </a:rPr>
              <a:t>ی:</a:t>
            </a:r>
            <a:r>
              <a:rPr lang="en-US" b="1" dirty="0">
                <a:solidFill>
                  <a:srgbClr val="0070C0"/>
                </a:solidFill>
                <a:cs typeface="B Nazanin" panose="00000400000000000000" pitchFamily="2" charset="-78"/>
              </a:rPr>
              <a:t> </a:t>
            </a:r>
            <a:r>
              <a:rPr lang="en-US" b="1" dirty="0" err="1">
                <a:solidFill>
                  <a:srgbClr val="0070C0"/>
                </a:solidFill>
                <a:cs typeface="B Nazanin" panose="00000400000000000000" pitchFamily="2" charset="-78"/>
              </a:rPr>
              <a:t>پروتون</a:t>
            </a:r>
            <a:endParaRPr lang="en-US" b="1" dirty="0">
              <a:solidFill>
                <a:srgbClr val="0070C0"/>
              </a:solidFill>
              <a:cs typeface="B Nazanin" panose="00000400000000000000" pitchFamily="2" charset="-78"/>
            </a:endParaRPr>
          </a:p>
          <a:p>
            <a:pPr algn="r" rtl="1"/>
            <a:r>
              <a:rPr lang="en-US" b="1" dirty="0">
                <a:cs typeface="B Nazanin" panose="00000400000000000000" pitchFamily="2" charset="-78"/>
              </a:rPr>
              <a:t>در </a:t>
            </a:r>
            <a:r>
              <a:rPr lang="en-US" b="1" dirty="0" err="1">
                <a:cs typeface="B Nazanin" panose="00000400000000000000" pitchFamily="2" charset="-78"/>
              </a:rPr>
              <a:t>سال</a:t>
            </a:r>
            <a:r>
              <a:rPr lang="en-US" b="1" dirty="0">
                <a:cs typeface="B Nazanin" panose="00000400000000000000" pitchFamily="2" charset="-78"/>
              </a:rPr>
              <a:t> ۱۹۸۵ </a:t>
            </a:r>
            <a:r>
              <a:rPr lang="fa-IR" b="1" dirty="0">
                <a:cs typeface="B Nazanin" panose="00000400000000000000" pitchFamily="2" charset="-78"/>
              </a:rPr>
              <a:t> </a:t>
            </a:r>
            <a:r>
              <a:rPr lang="en-US" b="1" dirty="0" err="1">
                <a:cs typeface="B Nazanin" panose="00000400000000000000" pitchFamily="2" charset="-78"/>
              </a:rPr>
              <a:t>تاسیس</a:t>
            </a:r>
            <a:r>
              <a:rPr lang="en-US" b="1" dirty="0">
                <a:cs typeface="B Nazanin" panose="00000400000000000000" pitchFamily="2" charset="-78"/>
              </a:rPr>
              <a:t> </a:t>
            </a:r>
            <a:r>
              <a:rPr lang="en-US" b="1" dirty="0" err="1">
                <a:cs typeface="B Nazanin" panose="00000400000000000000" pitchFamily="2" charset="-78"/>
              </a:rPr>
              <a:t>شد</a:t>
            </a:r>
            <a:r>
              <a:rPr lang="en-US" b="1" dirty="0">
                <a:cs typeface="B Nazanin" panose="00000400000000000000" pitchFamily="2" charset="-78"/>
              </a:rPr>
              <a:t> و به تولید سالانه۵۰۰ </a:t>
            </a:r>
            <a:r>
              <a:rPr lang="fa-IR" b="1" dirty="0">
                <a:cs typeface="B Nazanin" panose="00000400000000000000" pitchFamily="2" charset="-78"/>
              </a:rPr>
              <a:t> </a:t>
            </a:r>
            <a:r>
              <a:rPr lang="en-US" b="1" dirty="0" err="1">
                <a:cs typeface="B Nazanin" panose="00000400000000000000" pitchFamily="2" charset="-78"/>
              </a:rPr>
              <a:t>هزار</a:t>
            </a:r>
            <a:r>
              <a:rPr lang="en-US" b="1" dirty="0">
                <a:cs typeface="B Nazanin" panose="00000400000000000000" pitchFamily="2" charset="-78"/>
              </a:rPr>
              <a:t> </a:t>
            </a:r>
            <a:r>
              <a:rPr lang="en-US" b="1" dirty="0" err="1">
                <a:cs typeface="B Nazanin" panose="00000400000000000000" pitchFamily="2" charset="-78"/>
              </a:rPr>
              <a:t>دستگاه</a:t>
            </a:r>
            <a:r>
              <a:rPr lang="en-US" b="1" dirty="0">
                <a:cs typeface="B Nazanin" panose="00000400000000000000" pitchFamily="2" charset="-78"/>
              </a:rPr>
              <a:t> </a:t>
            </a:r>
            <a:r>
              <a:rPr lang="en-US" b="1" dirty="0" err="1">
                <a:cs typeface="B Nazanin" panose="00000400000000000000" pitchFamily="2" charset="-78"/>
              </a:rPr>
              <a:t>خودرو</a:t>
            </a:r>
            <a:r>
              <a:rPr lang="en-US" b="1" dirty="0">
                <a:cs typeface="B Nazanin" panose="00000400000000000000" pitchFamily="2" charset="-78"/>
              </a:rPr>
              <a:t> </a:t>
            </a:r>
            <a:r>
              <a:rPr lang="en-US" b="1" dirty="0" err="1">
                <a:cs typeface="B Nazanin" panose="00000400000000000000" pitchFamily="2" charset="-78"/>
              </a:rPr>
              <a:t>رسید</a:t>
            </a:r>
            <a:endParaRPr lang="en-US" b="1" dirty="0">
              <a:cs typeface="B Nazanin" panose="00000400000000000000" pitchFamily="2" charset="-78"/>
            </a:endParaRPr>
          </a:p>
          <a:p>
            <a:pPr algn="r" rtl="1"/>
            <a:r>
              <a:rPr lang="en-US" b="1" dirty="0" err="1">
                <a:cs typeface="B Nazanin" panose="00000400000000000000" pitchFamily="2" charset="-78"/>
              </a:rPr>
              <a:t>فقدان</a:t>
            </a:r>
            <a:r>
              <a:rPr lang="en-US" b="1" dirty="0">
                <a:cs typeface="B Nazanin" panose="00000400000000000000" pitchFamily="2" charset="-78"/>
              </a:rPr>
              <a:t> </a:t>
            </a:r>
            <a:r>
              <a:rPr lang="en-US" b="1" dirty="0" err="1">
                <a:cs typeface="B Nazanin" panose="00000400000000000000" pitchFamily="2" charset="-78"/>
              </a:rPr>
              <a:t>نوآوری</a:t>
            </a:r>
            <a:r>
              <a:rPr lang="en-US" b="1" dirty="0">
                <a:cs typeface="B Nazanin" panose="00000400000000000000" pitchFamily="2" charset="-78"/>
              </a:rPr>
              <a:t>، </a:t>
            </a:r>
            <a:r>
              <a:rPr lang="en-US" b="1" dirty="0" err="1">
                <a:cs typeface="B Nazanin" panose="00000400000000000000" pitchFamily="2" charset="-78"/>
              </a:rPr>
              <a:t>منافع</a:t>
            </a:r>
            <a:r>
              <a:rPr lang="en-US" b="1" dirty="0">
                <a:cs typeface="B Nazanin" panose="00000400000000000000" pitchFamily="2" charset="-78"/>
              </a:rPr>
              <a:t> </a:t>
            </a:r>
            <a:r>
              <a:rPr lang="en-US" b="1" dirty="0" err="1">
                <a:cs typeface="B Nazanin" panose="00000400000000000000" pitchFamily="2" charset="-78"/>
              </a:rPr>
              <a:t>سیاسی</a:t>
            </a:r>
            <a:r>
              <a:rPr lang="en-US" b="1" dirty="0">
                <a:cs typeface="B Nazanin" panose="00000400000000000000" pitchFamily="2" charset="-78"/>
              </a:rPr>
              <a:t> و </a:t>
            </a:r>
            <a:r>
              <a:rPr lang="en-US" b="1" dirty="0" err="1">
                <a:cs typeface="B Nazanin" panose="00000400000000000000" pitchFamily="2" charset="-78"/>
              </a:rPr>
              <a:t>سوء</a:t>
            </a:r>
            <a:r>
              <a:rPr lang="en-US" b="1" dirty="0">
                <a:cs typeface="B Nazanin" panose="00000400000000000000" pitchFamily="2" charset="-78"/>
              </a:rPr>
              <a:t> </a:t>
            </a:r>
            <a:r>
              <a:rPr lang="en-US" b="1" dirty="0" err="1">
                <a:cs typeface="B Nazanin" panose="00000400000000000000" pitchFamily="2" charset="-78"/>
              </a:rPr>
              <a:t>مدیریت</a:t>
            </a:r>
            <a:endParaRPr lang="en-US" b="1" dirty="0">
              <a:cs typeface="B Nazanin" panose="00000400000000000000" pitchFamily="2" charset="-78"/>
            </a:endParaRPr>
          </a:p>
          <a:p>
            <a:pPr algn="r" rtl="1"/>
            <a:endParaRPr lang="en-US" b="1" dirty="0">
              <a:cs typeface="B Nazanin" panose="00000400000000000000" pitchFamily="2" charset="-78"/>
            </a:endParaRPr>
          </a:p>
          <a:p>
            <a:pPr algn="r" rtl="1"/>
            <a:r>
              <a:rPr lang="en-US" b="1" dirty="0" err="1">
                <a:solidFill>
                  <a:srgbClr val="0070C0"/>
                </a:solidFill>
                <a:cs typeface="B Nazanin" panose="00000400000000000000" pitchFamily="2" charset="-78"/>
              </a:rPr>
              <a:t>هاندی</a:t>
            </a:r>
            <a:r>
              <a:rPr lang="fa-IR" b="1" dirty="0">
                <a:solidFill>
                  <a:srgbClr val="0070C0"/>
                </a:solidFill>
                <a:cs typeface="B Nazanin" panose="00000400000000000000" pitchFamily="2" charset="-78"/>
              </a:rPr>
              <a:t>: </a:t>
            </a:r>
            <a:r>
              <a:rPr lang="en-US" b="1" dirty="0">
                <a:solidFill>
                  <a:srgbClr val="0070C0"/>
                </a:solidFill>
                <a:cs typeface="B Nazanin" panose="00000400000000000000" pitchFamily="2" charset="-78"/>
              </a:rPr>
              <a:t>کره‌جنوبی</a:t>
            </a:r>
          </a:p>
          <a:p>
            <a:pPr algn="r" rtl="1"/>
            <a:r>
              <a:rPr lang="en-US" b="1" dirty="0" err="1">
                <a:cs typeface="B Nazanin" panose="00000400000000000000" pitchFamily="2" charset="-78"/>
              </a:rPr>
              <a:t>فشار</a:t>
            </a:r>
            <a:r>
              <a:rPr lang="en-US" b="1" dirty="0">
                <a:cs typeface="B Nazanin" panose="00000400000000000000" pitchFamily="2" charset="-78"/>
              </a:rPr>
              <a:t> برای صادرات از </a:t>
            </a:r>
            <a:r>
              <a:rPr lang="en-US" b="1" dirty="0" err="1">
                <a:cs typeface="B Nazanin" panose="00000400000000000000" pitchFamily="2" charset="-78"/>
              </a:rPr>
              <a:t>همان</a:t>
            </a:r>
            <a:r>
              <a:rPr lang="en-US" b="1" dirty="0">
                <a:cs typeface="B Nazanin" panose="00000400000000000000" pitchFamily="2" charset="-78"/>
              </a:rPr>
              <a:t> </a:t>
            </a:r>
            <a:r>
              <a:rPr lang="en-US" b="1" dirty="0" err="1">
                <a:cs typeface="B Nazanin" panose="00000400000000000000" pitchFamily="2" charset="-78"/>
              </a:rPr>
              <a:t>ابتدا</a:t>
            </a:r>
            <a:endParaRPr lang="en-US" b="1" dirty="0">
              <a:cs typeface="B Nazanin" panose="00000400000000000000" pitchFamily="2" charset="-78"/>
            </a:endParaRPr>
          </a:p>
          <a:p>
            <a:pPr algn="r" rtl="1"/>
            <a:r>
              <a:rPr lang="en-US" b="1" dirty="0" err="1">
                <a:cs typeface="B Nazanin" panose="00000400000000000000" pitchFamily="2" charset="-78"/>
              </a:rPr>
              <a:t>استراتژی</a:t>
            </a:r>
            <a:r>
              <a:rPr lang="en-US" b="1" dirty="0">
                <a:cs typeface="B Nazanin" panose="00000400000000000000" pitchFamily="2" charset="-78"/>
              </a:rPr>
              <a:t> </a:t>
            </a:r>
            <a:r>
              <a:rPr lang="fa-IR" b="1" dirty="0">
                <a:cs typeface="B Nazanin" panose="00000400000000000000" pitchFamily="2" charset="-78"/>
              </a:rPr>
              <a:t>«</a:t>
            </a:r>
            <a:r>
              <a:rPr lang="en-US" b="1" dirty="0" err="1">
                <a:cs typeface="B Nazanin" panose="00000400000000000000" pitchFamily="2" charset="-78"/>
              </a:rPr>
              <a:t>ابتدا</a:t>
            </a:r>
            <a:r>
              <a:rPr lang="en-US" b="1" dirty="0">
                <a:cs typeface="B Nazanin" panose="00000400000000000000" pitchFamily="2" charset="-78"/>
              </a:rPr>
              <a:t> </a:t>
            </a:r>
            <a:r>
              <a:rPr lang="en-US" b="1" dirty="0" err="1">
                <a:cs typeface="B Nazanin" panose="00000400000000000000" pitchFamily="2" charset="-78"/>
              </a:rPr>
              <a:t>حرکت</a:t>
            </a:r>
            <a:r>
              <a:rPr lang="en-US" b="1" dirty="0">
                <a:cs typeface="B Nazanin" panose="00000400000000000000" pitchFamily="2" charset="-78"/>
              </a:rPr>
              <a:t> </a:t>
            </a:r>
            <a:r>
              <a:rPr lang="en-US" b="1" dirty="0" err="1">
                <a:cs typeface="B Nazanin" panose="00000400000000000000" pitchFamily="2" charset="-78"/>
              </a:rPr>
              <a:t>کنید</a:t>
            </a:r>
            <a:r>
              <a:rPr lang="en-US" b="1" dirty="0">
                <a:cs typeface="B Nazanin" panose="00000400000000000000" pitchFamily="2" charset="-78"/>
              </a:rPr>
              <a:t>، </a:t>
            </a:r>
            <a:r>
              <a:rPr lang="en-US" b="1" dirty="0" err="1">
                <a:cs typeface="B Nazanin" panose="00000400000000000000" pitchFamily="2" charset="-78"/>
              </a:rPr>
              <a:t>سپس</a:t>
            </a:r>
            <a:r>
              <a:rPr lang="en-US" b="1" dirty="0">
                <a:cs typeface="B Nazanin" panose="00000400000000000000" pitchFamily="2" charset="-78"/>
              </a:rPr>
              <a:t> </a:t>
            </a:r>
            <a:r>
              <a:rPr lang="en-US" b="1" dirty="0" err="1">
                <a:cs typeface="B Nazanin" panose="00000400000000000000" pitchFamily="2" charset="-78"/>
              </a:rPr>
              <a:t>بیاموزید</a:t>
            </a:r>
            <a:r>
              <a:rPr lang="en-US" b="1" dirty="0">
                <a:cs typeface="B Nazanin" panose="00000400000000000000" pitchFamily="2" charset="-78"/>
              </a:rPr>
              <a:t> و </a:t>
            </a:r>
            <a:r>
              <a:rPr lang="en-US" b="1" dirty="0" err="1">
                <a:cs typeface="B Nazanin" panose="00000400000000000000" pitchFamily="2" charset="-78"/>
              </a:rPr>
              <a:t>تنظیم</a:t>
            </a:r>
            <a:r>
              <a:rPr lang="en-US" b="1" dirty="0">
                <a:cs typeface="B Nazanin" panose="00000400000000000000" pitchFamily="2" charset="-78"/>
              </a:rPr>
              <a:t> </a:t>
            </a:r>
            <a:r>
              <a:rPr lang="en-US" b="1" dirty="0" err="1">
                <a:cs typeface="B Nazanin" panose="00000400000000000000" pitchFamily="2" charset="-78"/>
              </a:rPr>
              <a:t>کنید</a:t>
            </a:r>
            <a:r>
              <a:rPr lang="fa-IR" b="1" dirty="0">
                <a:cs typeface="B Nazanin" panose="00000400000000000000" pitchFamily="2" charset="-78"/>
              </a:rPr>
              <a:t>»</a:t>
            </a:r>
            <a:endParaRPr lang="en-US" b="1" dirty="0">
              <a:cs typeface="B Nazanin" panose="00000400000000000000" pitchFamily="2" charset="-78"/>
            </a:endParaRPr>
          </a:p>
          <a:p>
            <a:pPr marL="742950" lvl="1" indent="-285750" algn="r" rtl="1">
              <a:buFont typeface="Wingdings" panose="05000000000000000000" pitchFamily="2" charset="2"/>
              <a:buChar char="§"/>
            </a:pPr>
            <a:r>
              <a:rPr lang="en-US" b="1" dirty="0">
                <a:cs typeface="B Nazanin" panose="00000400000000000000" pitchFamily="2" charset="-78"/>
              </a:rPr>
              <a:t>تولید </a:t>
            </a:r>
            <a:r>
              <a:rPr lang="en-US" b="1" dirty="0" err="1">
                <a:cs typeface="B Nazanin" panose="00000400000000000000" pitchFamily="2" charset="-78"/>
              </a:rPr>
              <a:t>سالانه</a:t>
            </a:r>
            <a:r>
              <a:rPr lang="en-US" b="1" dirty="0">
                <a:cs typeface="B Nazanin" panose="00000400000000000000" pitchFamily="2" charset="-78"/>
              </a:rPr>
              <a:t> </a:t>
            </a:r>
            <a:r>
              <a:rPr lang="en-US" b="1" dirty="0" err="1">
                <a:cs typeface="B Nazanin" panose="00000400000000000000" pitchFamily="2" charset="-78"/>
              </a:rPr>
              <a:t>عظیم</a:t>
            </a:r>
            <a:r>
              <a:rPr lang="en-US" b="1" dirty="0">
                <a:cs typeface="B Nazanin" panose="00000400000000000000" pitchFamily="2" charset="-78"/>
              </a:rPr>
              <a:t> </a:t>
            </a:r>
            <a:r>
              <a:rPr lang="en-US" b="1" dirty="0" err="1">
                <a:cs typeface="B Nazanin" panose="00000400000000000000" pitchFamily="2" charset="-78"/>
              </a:rPr>
              <a:t>با</a:t>
            </a:r>
            <a:r>
              <a:rPr lang="en-US" b="1" dirty="0">
                <a:cs typeface="B Nazanin" panose="00000400000000000000" pitchFamily="2" charset="-78"/>
              </a:rPr>
              <a:t> </a:t>
            </a:r>
            <a:r>
              <a:rPr lang="en-US" b="1" dirty="0" err="1">
                <a:cs typeface="B Nazanin" panose="00000400000000000000" pitchFamily="2" charset="-78"/>
              </a:rPr>
              <a:t>هدف</a:t>
            </a:r>
            <a:r>
              <a:rPr lang="en-US" b="1" dirty="0">
                <a:cs typeface="B Nazanin" panose="00000400000000000000" pitchFamily="2" charset="-78"/>
              </a:rPr>
              <a:t> </a:t>
            </a:r>
            <a:r>
              <a:rPr lang="en-US" b="1" dirty="0" err="1">
                <a:cs typeface="B Nazanin" panose="00000400000000000000" pitchFamily="2" charset="-78"/>
              </a:rPr>
              <a:t>قرار</a:t>
            </a:r>
            <a:r>
              <a:rPr lang="en-US" b="1" dirty="0">
                <a:cs typeface="B Nazanin" panose="00000400000000000000" pitchFamily="2" charset="-78"/>
              </a:rPr>
              <a:t> </a:t>
            </a:r>
            <a:r>
              <a:rPr lang="en-US" b="1" dirty="0" err="1">
                <a:cs typeface="B Nazanin" panose="00000400000000000000" pitchFamily="2" charset="-78"/>
              </a:rPr>
              <a:t>دادن</a:t>
            </a:r>
            <a:r>
              <a:rPr lang="en-US" b="1" dirty="0">
                <a:cs typeface="B Nazanin" panose="00000400000000000000" pitchFamily="2" charset="-78"/>
              </a:rPr>
              <a:t> آمریکا</a:t>
            </a:r>
          </a:p>
          <a:p>
            <a:pPr marL="742950" lvl="1" indent="-285750" algn="r" rtl="1">
              <a:buFont typeface="Wingdings" panose="05000000000000000000" pitchFamily="2" charset="2"/>
              <a:buChar char="§"/>
            </a:pPr>
            <a:r>
              <a:rPr lang="en-US" b="1" dirty="0" err="1">
                <a:cs typeface="B Nazanin" panose="00000400000000000000" pitchFamily="2" charset="-78"/>
              </a:rPr>
              <a:t>شبکه</a:t>
            </a:r>
            <a:r>
              <a:rPr lang="en-US" b="1" dirty="0">
                <a:cs typeface="B Nazanin" panose="00000400000000000000" pitchFamily="2" charset="-78"/>
              </a:rPr>
              <a:t> نمایندگی‌های </a:t>
            </a:r>
            <a:r>
              <a:rPr lang="en-US" b="1" dirty="0" err="1">
                <a:cs typeface="B Nazanin" panose="00000400000000000000" pitchFamily="2" charset="-78"/>
              </a:rPr>
              <a:t>شخصی</a:t>
            </a:r>
            <a:r>
              <a:rPr lang="en-US" b="1" dirty="0">
                <a:cs typeface="B Nazanin" panose="00000400000000000000" pitchFamily="2" charset="-78"/>
              </a:rPr>
              <a:t> </a:t>
            </a:r>
            <a:r>
              <a:rPr lang="en-US" b="1" dirty="0" err="1">
                <a:cs typeface="B Nazanin" panose="00000400000000000000" pitchFamily="2" charset="-78"/>
              </a:rPr>
              <a:t>فروش</a:t>
            </a:r>
            <a:r>
              <a:rPr lang="en-US" b="1" dirty="0">
                <a:cs typeface="B Nazanin" panose="00000400000000000000" pitchFamily="2" charset="-78"/>
              </a:rPr>
              <a:t> </a:t>
            </a:r>
            <a:r>
              <a:rPr lang="en-US" b="1" dirty="0" err="1">
                <a:cs typeface="B Nazanin" panose="00000400000000000000" pitchFamily="2" charset="-78"/>
              </a:rPr>
              <a:t>خودرو</a:t>
            </a:r>
            <a:r>
              <a:rPr lang="en-US" b="1" dirty="0">
                <a:cs typeface="B Nazanin" panose="00000400000000000000" pitchFamily="2" charset="-78"/>
              </a:rPr>
              <a:t> از </a:t>
            </a:r>
            <a:r>
              <a:rPr lang="en-US" b="1" dirty="0" err="1">
                <a:cs typeface="B Nazanin" panose="00000400000000000000" pitchFamily="2" charset="-78"/>
              </a:rPr>
              <a:t>کارخانه</a:t>
            </a:r>
            <a:r>
              <a:rPr lang="en-US" b="1" dirty="0">
                <a:cs typeface="B Nazanin" panose="00000400000000000000" pitchFamily="2" charset="-78"/>
              </a:rPr>
              <a:t> </a:t>
            </a:r>
          </a:p>
          <a:p>
            <a:pPr marL="742950" lvl="1" indent="-285750" algn="r" rtl="1">
              <a:buFont typeface="Wingdings" panose="05000000000000000000" pitchFamily="2" charset="2"/>
              <a:buChar char="§"/>
            </a:pPr>
            <a:r>
              <a:rPr lang="en-US" b="1" dirty="0" err="1">
                <a:cs typeface="B Nazanin" panose="00000400000000000000" pitchFamily="2" charset="-78"/>
              </a:rPr>
              <a:t>سرمایه</a:t>
            </a:r>
            <a:r>
              <a:rPr lang="fa-IR" b="1" dirty="0">
                <a:cs typeface="B Nazanin" panose="00000400000000000000" pitchFamily="2" charset="-78"/>
              </a:rPr>
              <a:t>‌</a:t>
            </a:r>
            <a:r>
              <a:rPr lang="en-US" b="1" dirty="0" err="1">
                <a:cs typeface="B Nazanin" panose="00000400000000000000" pitchFamily="2" charset="-78"/>
              </a:rPr>
              <a:t>گذاری</a:t>
            </a:r>
            <a:r>
              <a:rPr lang="en-US" b="1" dirty="0">
                <a:cs typeface="B Nazanin" panose="00000400000000000000" pitchFamily="2" charset="-78"/>
              </a:rPr>
              <a:t> در </a:t>
            </a:r>
            <a:r>
              <a:rPr lang="en-US" b="1" dirty="0" err="1">
                <a:cs typeface="B Nazanin" panose="00000400000000000000" pitchFamily="2" charset="-78"/>
              </a:rPr>
              <a:t>تبلیغات</a:t>
            </a:r>
            <a:endParaRPr lang="en-US" b="1" dirty="0">
              <a:cs typeface="B Nazanin" panose="00000400000000000000" pitchFamily="2" charset="-78"/>
            </a:endParaRPr>
          </a:p>
          <a:p>
            <a:pPr algn="r" rtl="1"/>
            <a:r>
              <a:rPr lang="en-US" b="1" dirty="0" err="1">
                <a:cs typeface="B Nazanin" panose="00000400000000000000" pitchFamily="2" charset="-78"/>
              </a:rPr>
              <a:t>حمایت</a:t>
            </a:r>
            <a:r>
              <a:rPr lang="en-US" b="1" dirty="0">
                <a:cs typeface="B Nazanin" panose="00000400000000000000" pitchFamily="2" charset="-78"/>
              </a:rPr>
              <a:t> </a:t>
            </a:r>
            <a:r>
              <a:rPr lang="fa-IR" b="1" dirty="0">
                <a:cs typeface="B Nazanin" panose="00000400000000000000" pitchFamily="2" charset="-78"/>
              </a:rPr>
              <a:t>سنگین </a:t>
            </a:r>
            <a:r>
              <a:rPr lang="en-US" b="1" dirty="0" err="1">
                <a:cs typeface="B Nazanin" panose="00000400000000000000" pitchFamily="2" charset="-78"/>
              </a:rPr>
              <a:t>دولتی</a:t>
            </a:r>
            <a:r>
              <a:rPr lang="en-US" b="1" dirty="0">
                <a:cs typeface="B Nazanin" panose="00000400000000000000" pitchFamily="2" charset="-78"/>
              </a:rPr>
              <a:t> </a:t>
            </a:r>
            <a:r>
              <a:rPr lang="fa-IR" b="1" dirty="0">
                <a:cs typeface="B Nazanin" panose="00000400000000000000" pitchFamily="2" charset="-78"/>
              </a:rPr>
              <a:t>در عین شفافیت و </a:t>
            </a:r>
            <a:r>
              <a:rPr lang="en-US" b="1" dirty="0" err="1">
                <a:cs typeface="B Nazanin" panose="00000400000000000000" pitchFamily="2" charset="-78"/>
              </a:rPr>
              <a:t>پاسخگویی</a:t>
            </a:r>
            <a:r>
              <a:rPr lang="en-US" b="1" dirty="0">
                <a:cs typeface="B Nazanin" panose="00000400000000000000" pitchFamily="2" charset="-78"/>
              </a:rPr>
              <a:t> </a:t>
            </a:r>
            <a:r>
              <a:rPr lang="en-US" b="1" dirty="0" err="1">
                <a:cs typeface="B Nazanin" panose="00000400000000000000" pitchFamily="2" charset="-78"/>
              </a:rPr>
              <a:t>دقیق</a:t>
            </a:r>
            <a:r>
              <a:rPr lang="fa-IR" b="1" dirty="0">
                <a:cs typeface="B Nazanin" panose="00000400000000000000" pitchFamily="2" charset="-78"/>
              </a:rPr>
              <a:t> تولیدکننده</a:t>
            </a:r>
            <a:endParaRPr lang="en-US" b="1" dirty="0">
              <a:cs typeface="B Nazanin" panose="00000400000000000000" pitchFamily="2" charset="-78"/>
            </a:endParaRPr>
          </a:p>
          <a:p>
            <a:pPr algn="r" rtl="1"/>
            <a:r>
              <a:rPr lang="en-US" b="1" dirty="0" err="1">
                <a:cs typeface="B Nazanin" panose="00000400000000000000" pitchFamily="2" charset="-78"/>
              </a:rPr>
              <a:t>هزینه</a:t>
            </a:r>
            <a:r>
              <a:rPr lang="en-US" b="1" dirty="0">
                <a:cs typeface="B Nazanin" panose="00000400000000000000" pitchFamily="2" charset="-78"/>
              </a:rPr>
              <a:t> </a:t>
            </a:r>
            <a:r>
              <a:rPr lang="en-US" b="1" dirty="0" err="1">
                <a:cs typeface="B Nazanin" panose="00000400000000000000" pitchFamily="2" charset="-78"/>
              </a:rPr>
              <a:t>تحقیق</a:t>
            </a:r>
            <a:r>
              <a:rPr lang="en-US" b="1" dirty="0">
                <a:cs typeface="B Nazanin" panose="00000400000000000000" pitchFamily="2" charset="-78"/>
              </a:rPr>
              <a:t> و </a:t>
            </a:r>
            <a:r>
              <a:rPr lang="en-US" b="1" dirty="0" err="1">
                <a:cs typeface="B Nazanin" panose="00000400000000000000" pitchFamily="2" charset="-78"/>
              </a:rPr>
              <a:t>توسعه</a:t>
            </a:r>
            <a:r>
              <a:rPr lang="en-US" b="1" dirty="0">
                <a:cs typeface="B Nazanin" panose="00000400000000000000" pitchFamily="2" charset="-78"/>
              </a:rPr>
              <a:t> </a:t>
            </a:r>
            <a:r>
              <a:rPr lang="en-US" b="1" dirty="0" err="1">
                <a:cs typeface="B Nazanin" panose="00000400000000000000" pitchFamily="2" charset="-78"/>
              </a:rPr>
              <a:t>بالا</a:t>
            </a:r>
            <a:r>
              <a:rPr lang="fa-IR" b="1" dirty="0">
                <a:cs typeface="B Nazanin" panose="00000400000000000000" pitchFamily="2" charset="-78"/>
              </a:rPr>
              <a:t>: </a:t>
            </a:r>
            <a:r>
              <a:rPr lang="en-US" b="1" dirty="0">
                <a:cs typeface="B Nazanin" panose="00000400000000000000" pitchFamily="2" charset="-78"/>
              </a:rPr>
              <a:t>تولید </a:t>
            </a:r>
            <a:r>
              <a:rPr lang="en-US" b="1" dirty="0" err="1">
                <a:cs typeface="B Nazanin" panose="00000400000000000000" pitchFamily="2" charset="-78"/>
              </a:rPr>
              <a:t>موتور</a:t>
            </a:r>
            <a:r>
              <a:rPr lang="en-US" b="1" dirty="0">
                <a:cs typeface="B Nazanin" panose="00000400000000000000" pitchFamily="2" charset="-78"/>
              </a:rPr>
              <a:t> </a:t>
            </a:r>
            <a:r>
              <a:rPr lang="en-US" b="1" dirty="0" err="1">
                <a:cs typeface="B Nazanin" panose="00000400000000000000" pitchFamily="2" charset="-78"/>
              </a:rPr>
              <a:t>توسط</a:t>
            </a:r>
            <a:r>
              <a:rPr lang="en-US" b="1" dirty="0">
                <a:cs typeface="B Nazanin" panose="00000400000000000000" pitchFamily="2" charset="-78"/>
              </a:rPr>
              <a:t> خودروساز در </a:t>
            </a:r>
            <a:r>
              <a:rPr lang="en-US" b="1" dirty="0" err="1">
                <a:cs typeface="B Nazanin" panose="00000400000000000000" pitchFamily="2" charset="-78"/>
              </a:rPr>
              <a:t>سال</a:t>
            </a:r>
            <a:r>
              <a:rPr lang="en-US" b="1" dirty="0">
                <a:cs typeface="B Nazanin" panose="00000400000000000000" pitchFamily="2" charset="-78"/>
              </a:rPr>
              <a:t> ۱۹۹۱</a:t>
            </a:r>
          </a:p>
          <a:p>
            <a:pPr algn="r" rtl="1"/>
            <a:r>
              <a:rPr lang="en-US" b="1" dirty="0" err="1">
                <a:cs typeface="B Nazanin" panose="00000400000000000000" pitchFamily="2" charset="-78"/>
              </a:rPr>
              <a:t>رقابت</a:t>
            </a:r>
            <a:r>
              <a:rPr lang="en-US" b="1" dirty="0">
                <a:cs typeface="B Nazanin" panose="00000400000000000000" pitchFamily="2" charset="-78"/>
              </a:rPr>
              <a:t> در </a:t>
            </a:r>
            <a:r>
              <a:rPr lang="en-US" b="1" dirty="0" err="1">
                <a:cs typeface="B Nazanin" panose="00000400000000000000" pitchFamily="2" charset="-78"/>
              </a:rPr>
              <a:t>میان</a:t>
            </a:r>
            <a:r>
              <a:rPr lang="en-US" b="1" dirty="0">
                <a:cs typeface="B Nazanin" panose="00000400000000000000" pitchFamily="2" charset="-78"/>
              </a:rPr>
              <a:t> </a:t>
            </a:r>
            <a:r>
              <a:rPr lang="en-US" b="1" dirty="0" err="1">
                <a:cs typeface="B Nazanin" panose="00000400000000000000" pitchFamily="2" charset="-78"/>
              </a:rPr>
              <a:t>چندین</a:t>
            </a:r>
            <a:r>
              <a:rPr lang="en-US" b="1" dirty="0">
                <a:cs typeface="B Nazanin" panose="00000400000000000000" pitchFamily="2" charset="-78"/>
              </a:rPr>
              <a:t> </a:t>
            </a:r>
            <a:r>
              <a:rPr lang="en-US" b="1" dirty="0" err="1">
                <a:cs typeface="B Nazanin" panose="00000400000000000000" pitchFamily="2" charset="-78"/>
              </a:rPr>
              <a:t>چابول</a:t>
            </a:r>
            <a:r>
              <a:rPr lang="en-US" b="1" dirty="0">
                <a:cs typeface="B Nazanin" panose="00000400000000000000" pitchFamily="2" charset="-78"/>
              </a:rPr>
              <a:t> در </a:t>
            </a:r>
            <a:r>
              <a:rPr lang="en-US" b="1" dirty="0" err="1">
                <a:cs typeface="B Nazanin" panose="00000400000000000000" pitchFamily="2" charset="-78"/>
              </a:rPr>
              <a:t>بازارهای</a:t>
            </a:r>
            <a:r>
              <a:rPr lang="en-US" b="1" dirty="0">
                <a:cs typeface="B Nazanin" panose="00000400000000000000" pitchFamily="2" charset="-78"/>
              </a:rPr>
              <a:t> بین‌المللی</a:t>
            </a:r>
          </a:p>
        </p:txBody>
      </p:sp>
      <p:sp>
        <p:nvSpPr>
          <p:cNvPr id="13" name="TextBox 12">
            <a:extLst>
              <a:ext uri="{FF2B5EF4-FFF2-40B4-BE49-F238E27FC236}">
                <a16:creationId xmlns:a16="http://schemas.microsoft.com/office/drawing/2014/main" id="{6C2EDEE8-E67C-4003-D5B2-CE7F91C56062}"/>
              </a:ext>
            </a:extLst>
          </p:cNvPr>
          <p:cNvSpPr txBox="1"/>
          <p:nvPr/>
        </p:nvSpPr>
        <p:spPr>
          <a:xfrm>
            <a:off x="723900" y="4648200"/>
            <a:ext cx="7696200" cy="1754326"/>
          </a:xfrm>
          <a:prstGeom prst="rect">
            <a:avLst/>
          </a:prstGeom>
          <a:noFill/>
        </p:spPr>
        <p:txBody>
          <a:bodyPr wrap="square">
            <a:spAutoFit/>
          </a:bodyPr>
          <a:lstStyle/>
          <a:p>
            <a:pPr algn="just" rtl="1"/>
            <a:r>
              <a:rPr lang="en-US" b="1" dirty="0" err="1">
                <a:cs typeface="B Nazanin" panose="00000400000000000000" pitchFamily="2" charset="-78"/>
              </a:rPr>
              <a:t>کشور</a:t>
            </a:r>
            <a:r>
              <a:rPr lang="en-US" b="1" dirty="0">
                <a:cs typeface="B Nazanin" panose="00000400000000000000" pitchFamily="2" charset="-78"/>
              </a:rPr>
              <a:t> </a:t>
            </a:r>
            <a:r>
              <a:rPr lang="fa-IR" b="1" dirty="0">
                <a:cs typeface="B Nazanin" panose="00000400000000000000" pitchFamily="2" charset="-78"/>
              </a:rPr>
              <a:t>مالزی برای دوره طولانی در چاه درآمد متوسط‌ها گیر افتاد. این کشور با شرایطی ایده‌آل‌تر از کره‌جنوبی از نظر </a:t>
            </a:r>
            <a:r>
              <a:rPr lang="en-US" b="1" dirty="0" err="1">
                <a:cs typeface="B Nazanin" panose="00000400000000000000" pitchFamily="2" charset="-78"/>
              </a:rPr>
              <a:t>نیروی</a:t>
            </a:r>
            <a:r>
              <a:rPr lang="fa-IR" b="1" dirty="0">
                <a:cs typeface="B Nazanin" panose="00000400000000000000" pitchFamily="2" charset="-78"/>
              </a:rPr>
              <a:t>‌</a:t>
            </a:r>
            <a:r>
              <a:rPr lang="en-US" b="1" dirty="0" err="1">
                <a:cs typeface="B Nazanin" panose="00000400000000000000" pitchFamily="2" charset="-78"/>
              </a:rPr>
              <a:t>کار</a:t>
            </a:r>
            <a:r>
              <a:rPr lang="en-US" b="1" dirty="0">
                <a:cs typeface="B Nazanin" panose="00000400000000000000" pitchFamily="2" charset="-78"/>
              </a:rPr>
              <a:t> </a:t>
            </a:r>
            <a:r>
              <a:rPr lang="en-US" b="1" dirty="0" err="1">
                <a:cs typeface="B Nazanin" panose="00000400000000000000" pitchFamily="2" charset="-78"/>
              </a:rPr>
              <a:t>ماهر</a:t>
            </a:r>
            <a:r>
              <a:rPr lang="en-US" b="1" dirty="0">
                <a:cs typeface="B Nazanin" panose="00000400000000000000" pitchFamily="2" charset="-78"/>
              </a:rPr>
              <a:t>، </a:t>
            </a:r>
            <a:r>
              <a:rPr lang="en-US" b="1" dirty="0" err="1">
                <a:cs typeface="B Nazanin" panose="00000400000000000000" pitchFamily="2" charset="-78"/>
              </a:rPr>
              <a:t>زیرساخت</a:t>
            </a:r>
            <a:r>
              <a:rPr lang="fa-IR" b="1" dirty="0">
                <a:cs typeface="B Nazanin" panose="00000400000000000000" pitchFamily="2" charset="-78"/>
              </a:rPr>
              <a:t>‌</a:t>
            </a:r>
            <a:r>
              <a:rPr lang="en-US" b="1" dirty="0">
                <a:cs typeface="B Nazanin" panose="00000400000000000000" pitchFamily="2" charset="-78"/>
              </a:rPr>
              <a:t>های </a:t>
            </a:r>
            <a:r>
              <a:rPr lang="en-US" b="1" dirty="0" err="1">
                <a:cs typeface="B Nazanin" panose="00000400000000000000" pitchFamily="2" charset="-78"/>
              </a:rPr>
              <a:t>خوب</a:t>
            </a:r>
            <a:r>
              <a:rPr lang="en-US" b="1" dirty="0">
                <a:cs typeface="B Nazanin" panose="00000400000000000000" pitchFamily="2" charset="-78"/>
              </a:rPr>
              <a:t> و </a:t>
            </a:r>
            <a:r>
              <a:rPr lang="en-US" b="1" dirty="0" err="1">
                <a:cs typeface="B Nazanin" panose="00000400000000000000" pitchFamily="2" charset="-78"/>
              </a:rPr>
              <a:t>محیط</a:t>
            </a:r>
            <a:r>
              <a:rPr lang="en-US" b="1" dirty="0">
                <a:cs typeface="B Nazanin" panose="00000400000000000000" pitchFamily="2" charset="-78"/>
              </a:rPr>
              <a:t> </a:t>
            </a:r>
            <a:r>
              <a:rPr lang="en-US" b="1" dirty="0" err="1">
                <a:cs typeface="B Nazanin" panose="00000400000000000000" pitchFamily="2" charset="-78"/>
              </a:rPr>
              <a:t>تجاری</a:t>
            </a:r>
            <a:r>
              <a:rPr lang="en-US" b="1" dirty="0">
                <a:cs typeface="B Nazanin" panose="00000400000000000000" pitchFamily="2" charset="-78"/>
              </a:rPr>
              <a:t> </a:t>
            </a:r>
            <a:r>
              <a:rPr lang="fa-IR" b="1" dirty="0">
                <a:cs typeface="B Nazanin" panose="00000400000000000000" pitchFamily="2" charset="-78"/>
              </a:rPr>
              <a:t>پویا حداقل در دو دهه ۱۹۷۰ و ۱۹۸۰، </a:t>
            </a:r>
            <a:r>
              <a:rPr lang="en-US" b="1" dirty="0">
                <a:cs typeface="B Nazanin" panose="00000400000000000000" pitchFamily="2" charset="-78"/>
              </a:rPr>
              <a:t>واگرایی </a:t>
            </a:r>
            <a:r>
              <a:rPr lang="fa-IR" b="1" dirty="0">
                <a:cs typeface="B Nazanin" panose="00000400000000000000" pitchFamily="2" charset="-78"/>
              </a:rPr>
              <a:t>قابل توجه‌ای با دیگر</a:t>
            </a:r>
            <a:r>
              <a:rPr lang="en-US" b="1" dirty="0">
                <a:cs typeface="B Nazanin" panose="00000400000000000000" pitchFamily="2" charset="-78"/>
              </a:rPr>
              <a:t> </a:t>
            </a:r>
            <a:r>
              <a:rPr lang="en-US" b="1" dirty="0" err="1">
                <a:cs typeface="B Nazanin" panose="00000400000000000000" pitchFamily="2" charset="-78"/>
              </a:rPr>
              <a:t>معجزات</a:t>
            </a:r>
            <a:r>
              <a:rPr lang="en-US" b="1" dirty="0">
                <a:cs typeface="B Nazanin" panose="00000400000000000000" pitchFamily="2" charset="-78"/>
              </a:rPr>
              <a:t> </a:t>
            </a:r>
            <a:r>
              <a:rPr lang="en-US" b="1" dirty="0" err="1">
                <a:cs typeface="B Nazanin" panose="00000400000000000000" pitchFamily="2" charset="-78"/>
              </a:rPr>
              <a:t>آسیایی</a:t>
            </a:r>
            <a:r>
              <a:rPr lang="en-US" b="1" dirty="0">
                <a:cs typeface="B Nazanin" panose="00000400000000000000" pitchFamily="2" charset="-78"/>
              </a:rPr>
              <a:t> </a:t>
            </a:r>
            <a:r>
              <a:rPr lang="fa-IR" b="1" dirty="0">
                <a:cs typeface="B Nazanin" panose="00000400000000000000" pitchFamily="2" charset="-78"/>
              </a:rPr>
              <a:t>پیدا کرد</a:t>
            </a:r>
          </a:p>
          <a:p>
            <a:pPr algn="just" rtl="1"/>
            <a:endParaRPr lang="fa-IR" b="1" dirty="0">
              <a:cs typeface="B Nazanin" panose="00000400000000000000" pitchFamily="2" charset="-78"/>
            </a:endParaRPr>
          </a:p>
          <a:p>
            <a:pPr algn="just" rtl="1"/>
            <a:r>
              <a:rPr lang="fa-IR" b="1" dirty="0">
                <a:cs typeface="B Nazanin" panose="00000400000000000000" pitchFamily="2" charset="-78"/>
              </a:rPr>
              <a:t>مهم‌ترین دلیل آن </a:t>
            </a:r>
            <a:r>
              <a:rPr lang="en-US" b="1" dirty="0" err="1">
                <a:cs typeface="B Nazanin" panose="00000400000000000000" pitchFamily="2" charset="-78"/>
              </a:rPr>
              <a:t>تفاوت</a:t>
            </a:r>
            <a:r>
              <a:rPr lang="fa-IR" b="1" dirty="0">
                <a:cs typeface="B Nazanin" panose="00000400000000000000" pitchFamily="2" charset="-78"/>
              </a:rPr>
              <a:t>‌</a:t>
            </a:r>
            <a:r>
              <a:rPr lang="en-US" b="1" dirty="0">
                <a:cs typeface="B Nazanin" panose="00000400000000000000" pitchFamily="2" charset="-78"/>
              </a:rPr>
              <a:t>های کلیدی از </a:t>
            </a:r>
            <a:r>
              <a:rPr lang="fa-IR" b="1" dirty="0">
                <a:cs typeface="B Nazanin" panose="00000400000000000000" pitchFamily="2" charset="-78"/>
              </a:rPr>
              <a:t>منظر </a:t>
            </a:r>
            <a:r>
              <a:rPr lang="en-US" b="1" dirty="0" err="1">
                <a:cs typeface="B Nazanin" panose="00000400000000000000" pitchFamily="2" charset="-78"/>
              </a:rPr>
              <a:t>سیاست</a:t>
            </a:r>
            <a:r>
              <a:rPr lang="fa-IR" b="1" dirty="0">
                <a:cs typeface="B Nazanin" panose="00000400000000000000" pitchFamily="2" charset="-78"/>
              </a:rPr>
              <a:t>‌</a:t>
            </a:r>
            <a:r>
              <a:rPr lang="en-US" b="1" dirty="0">
                <a:cs typeface="B Nazanin" panose="00000400000000000000" pitchFamily="2" charset="-78"/>
              </a:rPr>
              <a:t>های </a:t>
            </a:r>
            <a:r>
              <a:rPr lang="en-US" b="1" dirty="0" err="1">
                <a:cs typeface="B Nazanin" panose="00000400000000000000" pitchFamily="2" charset="-78"/>
              </a:rPr>
              <a:t>نوآوری</a:t>
            </a:r>
            <a:r>
              <a:rPr lang="en-US" b="1" dirty="0">
                <a:cs typeface="B Nazanin" panose="00000400000000000000" pitchFamily="2" charset="-78"/>
              </a:rPr>
              <a:t> است.</a:t>
            </a:r>
            <a:r>
              <a:rPr lang="fa-IR" b="1" dirty="0">
                <a:cs typeface="B Nazanin" panose="00000400000000000000" pitchFamily="2" charset="-78"/>
              </a:rPr>
              <a:t> </a:t>
            </a:r>
            <a:r>
              <a:rPr lang="fa-IR" b="1" dirty="0">
                <a:solidFill>
                  <a:srgbClr val="0070C0"/>
                </a:solidFill>
                <a:cs typeface="B Nazanin" panose="00000400000000000000" pitchFamily="2" charset="-78"/>
              </a:rPr>
              <a:t>این تفاوت‌ها امروز برای ایران درس‌های آموزنده‌ای دارد</a:t>
            </a:r>
            <a:endParaRPr lang="en-US" b="1" dirty="0">
              <a:solidFill>
                <a:srgbClr val="0070C0"/>
              </a:solidFill>
              <a:cs typeface="B Nazanin" panose="00000400000000000000" pitchFamily="2" charset="-78"/>
            </a:endParaRPr>
          </a:p>
        </p:txBody>
      </p:sp>
    </p:spTree>
    <p:extLst>
      <p:ext uri="{BB962C8B-B14F-4D97-AF65-F5344CB8AC3E}">
        <p14:creationId xmlns:p14="http://schemas.microsoft.com/office/powerpoint/2010/main" val="3187503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8178BCA-F9EF-FF20-B0BD-392D2CC597F4}"/>
              </a:ext>
            </a:extLst>
          </p:cNvPr>
          <p:cNvSpPr txBox="1"/>
          <p:nvPr/>
        </p:nvSpPr>
        <p:spPr>
          <a:xfrm>
            <a:off x="381000" y="51602"/>
            <a:ext cx="8675373" cy="461665"/>
          </a:xfrm>
          <a:prstGeom prst="rect">
            <a:avLst/>
          </a:prstGeom>
          <a:noFill/>
        </p:spPr>
        <p:txBody>
          <a:bodyPr wrap="square">
            <a:spAutoFit/>
          </a:bodyPr>
          <a:lstStyle/>
          <a:p>
            <a:pPr algn="r" rtl="1"/>
            <a:r>
              <a:rPr lang="fa-IR" sz="2400" b="1" dirty="0">
                <a:solidFill>
                  <a:srgbClr val="0070C0"/>
                </a:solidFill>
                <a:effectLst>
                  <a:outerShdw blurRad="38100" dist="38100" dir="2700000" algn="tl">
                    <a:srgbClr val="000000">
                      <a:alpha val="43137"/>
                    </a:srgbClr>
                  </a:outerShdw>
                </a:effectLst>
                <a:latin typeface="B Vahid" panose="00000700000000000000" pitchFamily="2" charset="-78"/>
                <a:cs typeface="B Nazanin" panose="00000400000000000000" pitchFamily="2" charset="-78"/>
              </a:rPr>
              <a:t>چرا مالزی در دام درآمد متوسط‌ها افتاد</a:t>
            </a:r>
            <a:endParaRPr lang="en-US" sz="2400" b="1" dirty="0">
              <a:cs typeface="B Nazanin" panose="00000400000000000000" pitchFamily="2" charset="-78"/>
            </a:endParaRPr>
          </a:p>
        </p:txBody>
      </p:sp>
      <p:pic>
        <p:nvPicPr>
          <p:cNvPr id="2" name="Picture 1"/>
          <p:cNvPicPr>
            <a:picLocks noChangeAspect="1"/>
          </p:cNvPicPr>
          <p:nvPr/>
        </p:nvPicPr>
        <p:blipFill>
          <a:blip r:embed="rId2"/>
          <a:stretch>
            <a:fillRect/>
          </a:stretch>
        </p:blipFill>
        <p:spPr>
          <a:xfrm>
            <a:off x="685800" y="685802"/>
            <a:ext cx="3966831" cy="2821445"/>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821C5396-0DF1-BDD4-4920-47F0564EE3E7}"/>
              </a:ext>
            </a:extLst>
          </p:cNvPr>
          <p:cNvPicPr>
            <a:picLocks noChangeAspect="1"/>
          </p:cNvPicPr>
          <p:nvPr/>
        </p:nvPicPr>
        <p:blipFill>
          <a:blip r:embed="rId3"/>
          <a:stretch>
            <a:fillRect/>
          </a:stretch>
        </p:blipFill>
        <p:spPr>
          <a:xfrm>
            <a:off x="685802" y="3579355"/>
            <a:ext cx="3966829" cy="2821445"/>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53EF304A-D943-0A42-5485-B81AB3765417}"/>
              </a:ext>
            </a:extLst>
          </p:cNvPr>
          <p:cNvPicPr>
            <a:picLocks noChangeAspect="1"/>
          </p:cNvPicPr>
          <p:nvPr/>
        </p:nvPicPr>
        <p:blipFill>
          <a:blip r:embed="rId4"/>
          <a:stretch>
            <a:fillRect/>
          </a:stretch>
        </p:blipFill>
        <p:spPr>
          <a:xfrm>
            <a:off x="4719969" y="685800"/>
            <a:ext cx="3966831" cy="2821447"/>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4652EAA7-B200-8C49-1010-F6721045C139}"/>
              </a:ext>
            </a:extLst>
          </p:cNvPr>
          <p:cNvPicPr>
            <a:picLocks noChangeAspect="1"/>
          </p:cNvPicPr>
          <p:nvPr/>
        </p:nvPicPr>
        <p:blipFill>
          <a:blip r:embed="rId5"/>
          <a:stretch>
            <a:fillRect/>
          </a:stretch>
        </p:blipFill>
        <p:spPr>
          <a:xfrm>
            <a:off x="4702089" y="3575686"/>
            <a:ext cx="3966829" cy="2821445"/>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2593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3120" y="914400"/>
            <a:ext cx="3643872" cy="266700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860DB086-C519-D5DE-F52E-F46500974CA9}"/>
              </a:ext>
            </a:extLst>
          </p:cNvPr>
          <p:cNvPicPr>
            <a:picLocks noChangeAspect="1"/>
          </p:cNvPicPr>
          <p:nvPr/>
        </p:nvPicPr>
        <p:blipFill>
          <a:blip r:embed="rId3"/>
          <a:stretch>
            <a:fillRect/>
          </a:stretch>
        </p:blipFill>
        <p:spPr>
          <a:xfrm>
            <a:off x="4526280" y="914400"/>
            <a:ext cx="3643872" cy="266700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a:extLst>
              <a:ext uri="{FF2B5EF4-FFF2-40B4-BE49-F238E27FC236}">
                <a16:creationId xmlns:a16="http://schemas.microsoft.com/office/drawing/2014/main" id="{9C629116-2B53-C1F6-B7CA-2CF792774556}"/>
              </a:ext>
            </a:extLst>
          </p:cNvPr>
          <p:cNvPicPr>
            <a:picLocks noChangeAspect="1"/>
          </p:cNvPicPr>
          <p:nvPr/>
        </p:nvPicPr>
        <p:blipFill>
          <a:blip r:embed="rId4"/>
          <a:stretch>
            <a:fillRect/>
          </a:stretch>
        </p:blipFill>
        <p:spPr>
          <a:xfrm>
            <a:off x="829552" y="3657600"/>
            <a:ext cx="3643872" cy="266700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a:extLst>
              <a:ext uri="{FF2B5EF4-FFF2-40B4-BE49-F238E27FC236}">
                <a16:creationId xmlns:a16="http://schemas.microsoft.com/office/drawing/2014/main" id="{665D6FBC-33B5-5D78-5269-AE4AD98D2E76}"/>
              </a:ext>
            </a:extLst>
          </p:cNvPr>
          <p:cNvPicPr>
            <a:picLocks noChangeAspect="1"/>
          </p:cNvPicPr>
          <p:nvPr/>
        </p:nvPicPr>
        <p:blipFill>
          <a:blip r:embed="rId5"/>
          <a:stretch>
            <a:fillRect/>
          </a:stretch>
        </p:blipFill>
        <p:spPr>
          <a:xfrm>
            <a:off x="4521200" y="3657600"/>
            <a:ext cx="3643872" cy="266700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23" name="TextBox 22">
            <a:extLst>
              <a:ext uri="{FF2B5EF4-FFF2-40B4-BE49-F238E27FC236}">
                <a16:creationId xmlns:a16="http://schemas.microsoft.com/office/drawing/2014/main" id="{D9FD69E1-3229-0889-1154-FA88267E37D4}"/>
              </a:ext>
            </a:extLst>
          </p:cNvPr>
          <p:cNvSpPr txBox="1"/>
          <p:nvPr/>
        </p:nvSpPr>
        <p:spPr>
          <a:xfrm>
            <a:off x="381000" y="51602"/>
            <a:ext cx="8675373" cy="461665"/>
          </a:xfrm>
          <a:prstGeom prst="rect">
            <a:avLst/>
          </a:prstGeom>
          <a:noFill/>
        </p:spPr>
        <p:txBody>
          <a:bodyPr wrap="square">
            <a:spAutoFit/>
          </a:bodyPr>
          <a:lstStyle/>
          <a:p>
            <a:pPr algn="r" rtl="1"/>
            <a:r>
              <a:rPr lang="fa-IR" sz="2400" b="1" dirty="0">
                <a:solidFill>
                  <a:srgbClr val="0070C0"/>
                </a:solidFill>
                <a:effectLst>
                  <a:outerShdw blurRad="38100" dist="38100" dir="2700000" algn="tl">
                    <a:srgbClr val="000000">
                      <a:alpha val="43137"/>
                    </a:srgbClr>
                  </a:outerShdw>
                </a:effectLst>
                <a:latin typeface="B Vahid" panose="00000700000000000000" pitchFamily="2" charset="-78"/>
                <a:cs typeface="B Nazanin" panose="00000400000000000000" pitchFamily="2" charset="-78"/>
              </a:rPr>
              <a:t>چرا مالزی در دام درآمد متوسط‌ها افتاد</a:t>
            </a:r>
            <a:endParaRPr lang="en-US" sz="2400" b="1" dirty="0">
              <a:cs typeface="B Nazanin" panose="00000400000000000000" pitchFamily="2" charset="-78"/>
            </a:endParaRPr>
          </a:p>
        </p:txBody>
      </p:sp>
    </p:spTree>
    <p:extLst>
      <p:ext uri="{BB962C8B-B14F-4D97-AF65-F5344CB8AC3E}">
        <p14:creationId xmlns:p14="http://schemas.microsoft.com/office/powerpoint/2010/main" val="249131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AF3F7D2-D06A-4499-0BF2-9E5F91695CB0}"/>
              </a:ext>
            </a:extLst>
          </p:cNvPr>
          <p:cNvSpPr txBox="1"/>
          <p:nvPr/>
        </p:nvSpPr>
        <p:spPr>
          <a:xfrm>
            <a:off x="381000" y="51602"/>
            <a:ext cx="8675373" cy="461665"/>
          </a:xfrm>
          <a:prstGeom prst="rect">
            <a:avLst/>
          </a:prstGeom>
          <a:noFill/>
        </p:spPr>
        <p:txBody>
          <a:bodyPr wrap="square">
            <a:spAutoFit/>
          </a:bodyPr>
          <a:lstStyle/>
          <a:p>
            <a:pPr algn="r" rtl="1"/>
            <a:r>
              <a:rPr lang="fa-IR" sz="2400" b="1" dirty="0">
                <a:solidFill>
                  <a:srgbClr val="0070C0"/>
                </a:solidFill>
                <a:effectLst>
                  <a:outerShdw blurRad="38100" dist="38100" dir="2700000" algn="tl">
                    <a:srgbClr val="000000">
                      <a:alpha val="43137"/>
                    </a:srgbClr>
                  </a:outerShdw>
                </a:effectLst>
                <a:latin typeface="B Vahid" panose="00000700000000000000" pitchFamily="2" charset="-78"/>
                <a:cs typeface="B Nazanin" panose="00000400000000000000" pitchFamily="2" charset="-78"/>
              </a:rPr>
              <a:t>تلاش برای رسوخ فناوری در مالزی و تایوان: صنعت الکترونیک</a:t>
            </a:r>
            <a:endParaRPr lang="en-US" sz="2400" b="1" dirty="0">
              <a:cs typeface="B Nazanin" panose="00000400000000000000" pitchFamily="2" charset="-78"/>
            </a:endParaRPr>
          </a:p>
        </p:txBody>
      </p:sp>
      <p:sp>
        <p:nvSpPr>
          <p:cNvPr id="11" name="TextBox 10">
            <a:extLst>
              <a:ext uri="{FF2B5EF4-FFF2-40B4-BE49-F238E27FC236}">
                <a16:creationId xmlns:a16="http://schemas.microsoft.com/office/drawing/2014/main" id="{52BFD02D-A202-8EE7-9BA0-6637A69BFE60}"/>
              </a:ext>
            </a:extLst>
          </p:cNvPr>
          <p:cNvSpPr txBox="1"/>
          <p:nvPr/>
        </p:nvSpPr>
        <p:spPr>
          <a:xfrm>
            <a:off x="762000" y="762000"/>
            <a:ext cx="7974966" cy="5109091"/>
          </a:xfrm>
          <a:prstGeom prst="rect">
            <a:avLst/>
          </a:prstGeom>
          <a:noFill/>
        </p:spPr>
        <p:txBody>
          <a:bodyPr wrap="square">
            <a:spAutoFit/>
          </a:bodyPr>
          <a:lstStyle/>
          <a:p>
            <a:pPr algn="r" rtl="1"/>
            <a:r>
              <a:rPr lang="fa-IR" sz="1600" b="1" dirty="0">
                <a:cs typeface="B Nazanin" panose="00000400000000000000" pitchFamily="2" charset="-78"/>
              </a:rPr>
              <a:t>مالزی</a:t>
            </a:r>
            <a:endParaRPr lang="en-US" sz="1600" b="1" dirty="0">
              <a:cs typeface="B Nazanin" panose="00000400000000000000" pitchFamily="2" charset="-78"/>
            </a:endParaRPr>
          </a:p>
          <a:p>
            <a:pPr algn="r" rtl="1"/>
            <a:r>
              <a:rPr lang="fa-IR" sz="1600" b="1" dirty="0">
                <a:cs typeface="B Nazanin" panose="00000400000000000000" pitchFamily="2" charset="-78"/>
              </a:rPr>
              <a:t>مهم‌ترین اقدامات:</a:t>
            </a:r>
            <a:endParaRPr lang="en-US" sz="1600" b="1" dirty="0">
              <a:cs typeface="B Nazanin" panose="00000400000000000000" pitchFamily="2" charset="-78"/>
            </a:endParaRPr>
          </a:p>
          <a:p>
            <a:pPr marL="285750" indent="-285750" algn="r" rtl="1">
              <a:buFont typeface="Wingdings" panose="05000000000000000000" pitchFamily="2" charset="2"/>
              <a:buChar char="§"/>
            </a:pPr>
            <a:r>
              <a:rPr lang="en-US" sz="1400" b="1" dirty="0" err="1">
                <a:cs typeface="B Nazanin" panose="00000400000000000000" pitchFamily="2" charset="-78"/>
              </a:rPr>
              <a:t>طرح</a:t>
            </a:r>
            <a:r>
              <a:rPr lang="en-US" sz="1400" b="1" dirty="0">
                <a:cs typeface="B Nazanin" panose="00000400000000000000" pitchFamily="2" charset="-78"/>
              </a:rPr>
              <a:t> </a:t>
            </a:r>
            <a:r>
              <a:rPr lang="en-US" sz="1400" b="1" dirty="0" err="1">
                <a:cs typeface="B Nazanin" panose="00000400000000000000" pitchFamily="2" charset="-78"/>
              </a:rPr>
              <a:t>جامع</a:t>
            </a:r>
            <a:r>
              <a:rPr lang="en-US" sz="1400" b="1" dirty="0">
                <a:cs typeface="B Nazanin" panose="00000400000000000000" pitchFamily="2" charset="-78"/>
              </a:rPr>
              <a:t> </a:t>
            </a:r>
            <a:r>
              <a:rPr lang="en-US" sz="1400" b="1" dirty="0" err="1">
                <a:cs typeface="B Nazanin" panose="00000400000000000000" pitchFamily="2" charset="-78"/>
              </a:rPr>
              <a:t>صنعتی</a:t>
            </a:r>
            <a:r>
              <a:rPr lang="en-US" sz="1400" b="1" dirty="0">
                <a:cs typeface="B Nazanin" panose="00000400000000000000" pitchFamily="2" charset="-78"/>
              </a:rPr>
              <a:t> </a:t>
            </a:r>
            <a:r>
              <a:rPr lang="en-US" sz="1400" b="1" dirty="0" err="1">
                <a:cs typeface="B Nazanin" panose="00000400000000000000" pitchFamily="2" charset="-78"/>
              </a:rPr>
              <a:t>این</a:t>
            </a:r>
            <a:r>
              <a:rPr lang="en-US" sz="1400" b="1" dirty="0">
                <a:cs typeface="B Nazanin" panose="00000400000000000000" pitchFamily="2" charset="-78"/>
              </a:rPr>
              <a:t> </a:t>
            </a:r>
            <a:r>
              <a:rPr lang="en-US" sz="1400" b="1" dirty="0" err="1">
                <a:cs typeface="B Nazanin" panose="00000400000000000000" pitchFamily="2" charset="-78"/>
              </a:rPr>
              <a:t>کشور</a:t>
            </a:r>
            <a:r>
              <a:rPr lang="en-US" sz="1400" b="1" dirty="0">
                <a:cs typeface="B Nazanin" panose="00000400000000000000" pitchFamily="2" charset="-78"/>
              </a:rPr>
              <a:t> که برای یک </a:t>
            </a:r>
            <a:r>
              <a:rPr lang="en-US" sz="1400" b="1" dirty="0" err="1">
                <a:cs typeface="B Nazanin" panose="00000400000000000000" pitchFamily="2" charset="-78"/>
              </a:rPr>
              <a:t>دوره</a:t>
            </a:r>
            <a:r>
              <a:rPr lang="en-US" sz="1400" b="1" dirty="0">
                <a:cs typeface="B Nazanin" panose="00000400000000000000" pitchFamily="2" charset="-78"/>
              </a:rPr>
              <a:t> </a:t>
            </a:r>
            <a:r>
              <a:rPr lang="en-US" sz="1400" b="1" dirty="0" err="1">
                <a:cs typeface="B Nazanin" panose="00000400000000000000" pitchFamily="2" charset="-78"/>
              </a:rPr>
              <a:t>ده</a:t>
            </a:r>
            <a:r>
              <a:rPr lang="en-US" sz="1400" b="1" dirty="0">
                <a:cs typeface="B Nazanin" panose="00000400000000000000" pitchFamily="2" charset="-78"/>
              </a:rPr>
              <a:t> </a:t>
            </a:r>
            <a:r>
              <a:rPr lang="en-US" sz="1400" b="1" dirty="0" err="1">
                <a:cs typeface="B Nazanin" panose="00000400000000000000" pitchFamily="2" charset="-78"/>
              </a:rPr>
              <a:t>ساله</a:t>
            </a:r>
            <a:r>
              <a:rPr lang="en-US" sz="1400" b="1" dirty="0">
                <a:cs typeface="B Nazanin" panose="00000400000000000000" pitchFamily="2" charset="-78"/>
              </a:rPr>
              <a:t> از ۱۹۸۶ </a:t>
            </a:r>
            <a:r>
              <a:rPr lang="fa-IR" sz="1400" b="1" dirty="0">
                <a:cs typeface="B Nazanin" panose="00000400000000000000" pitchFamily="2" charset="-78"/>
              </a:rPr>
              <a:t> </a:t>
            </a:r>
            <a:r>
              <a:rPr lang="en-US" sz="1400" b="1" dirty="0" err="1">
                <a:cs typeface="B Nazanin" panose="00000400000000000000" pitchFamily="2" charset="-78"/>
              </a:rPr>
              <a:t>تا</a:t>
            </a:r>
            <a:r>
              <a:rPr lang="en-US" sz="1400" b="1" dirty="0">
                <a:cs typeface="B Nazanin" panose="00000400000000000000" pitchFamily="2" charset="-78"/>
              </a:rPr>
              <a:t> ۱۹۹۵ </a:t>
            </a:r>
            <a:r>
              <a:rPr lang="fa-IR" sz="1400" b="1" dirty="0">
                <a:cs typeface="B Nazanin" panose="00000400000000000000" pitchFamily="2" charset="-78"/>
              </a:rPr>
              <a:t> </a:t>
            </a:r>
            <a:r>
              <a:rPr lang="en-US" sz="1400" b="1" dirty="0" err="1">
                <a:cs typeface="B Nazanin" panose="00000400000000000000" pitchFamily="2" charset="-78"/>
              </a:rPr>
              <a:t>طراحی</a:t>
            </a:r>
            <a:r>
              <a:rPr lang="en-US" sz="1400" b="1" dirty="0">
                <a:cs typeface="B Nazanin" panose="00000400000000000000" pitchFamily="2" charset="-78"/>
              </a:rPr>
              <a:t> </a:t>
            </a:r>
            <a:r>
              <a:rPr lang="en-US" sz="1400" b="1" dirty="0" err="1">
                <a:cs typeface="B Nazanin" panose="00000400000000000000" pitchFamily="2" charset="-78"/>
              </a:rPr>
              <a:t>شده</a:t>
            </a:r>
            <a:r>
              <a:rPr lang="en-US" sz="1400" b="1" dirty="0">
                <a:cs typeface="B Nazanin" panose="00000400000000000000" pitchFamily="2" charset="-78"/>
              </a:rPr>
              <a:t> </a:t>
            </a:r>
            <a:r>
              <a:rPr lang="en-US" sz="1400" b="1" dirty="0" err="1">
                <a:cs typeface="B Nazanin" panose="00000400000000000000" pitchFamily="2" charset="-78"/>
              </a:rPr>
              <a:t>بود</a:t>
            </a:r>
            <a:r>
              <a:rPr lang="en-US" sz="1400" b="1" dirty="0">
                <a:cs typeface="B Nazanin" panose="00000400000000000000" pitchFamily="2" charset="-78"/>
              </a:rPr>
              <a:t> </a:t>
            </a:r>
            <a:r>
              <a:rPr lang="en-US" sz="1400" b="1" dirty="0" err="1">
                <a:cs typeface="B Nazanin" panose="00000400000000000000" pitchFamily="2" charset="-78"/>
              </a:rPr>
              <a:t>لغو</a:t>
            </a:r>
            <a:r>
              <a:rPr lang="en-US" sz="1400" b="1" dirty="0">
                <a:cs typeface="B Nazanin" panose="00000400000000000000" pitchFamily="2" charset="-78"/>
              </a:rPr>
              <a:t> </a:t>
            </a:r>
            <a:r>
              <a:rPr lang="en-US" sz="1400" b="1" dirty="0" err="1">
                <a:cs typeface="B Nazanin" panose="00000400000000000000" pitchFamily="2" charset="-78"/>
              </a:rPr>
              <a:t>شد</a:t>
            </a:r>
            <a:endParaRPr lang="en-US" sz="1400" b="1" dirty="0">
              <a:cs typeface="B Nazanin" panose="00000400000000000000" pitchFamily="2" charset="-78"/>
            </a:endParaRPr>
          </a:p>
          <a:p>
            <a:pPr marL="285750" indent="-285750" algn="r" rtl="1">
              <a:buFont typeface="Wingdings" panose="05000000000000000000" pitchFamily="2" charset="2"/>
              <a:buChar char="§"/>
            </a:pPr>
            <a:r>
              <a:rPr lang="en-US" sz="1400" b="1" dirty="0">
                <a:cs typeface="B Nazanin" panose="00000400000000000000" pitchFamily="2" charset="-78"/>
              </a:rPr>
              <a:t>مشوق‌های </a:t>
            </a:r>
            <a:r>
              <a:rPr lang="en-US" sz="1400" b="1" dirty="0" err="1">
                <a:cs typeface="B Nazanin" panose="00000400000000000000" pitchFamily="2" charset="-78"/>
              </a:rPr>
              <a:t>زیادی</a:t>
            </a:r>
            <a:r>
              <a:rPr lang="en-US" sz="1400" b="1" dirty="0">
                <a:cs typeface="B Nazanin" panose="00000400000000000000" pitchFamily="2" charset="-78"/>
              </a:rPr>
              <a:t> برای </a:t>
            </a:r>
            <a:r>
              <a:rPr lang="en-US" sz="1400" b="1" dirty="0" err="1">
                <a:cs typeface="B Nazanin" panose="00000400000000000000" pitchFamily="2" charset="-78"/>
              </a:rPr>
              <a:t>جذب</a:t>
            </a:r>
            <a:r>
              <a:rPr lang="en-US" sz="1400" b="1" dirty="0">
                <a:cs typeface="B Nazanin" panose="00000400000000000000" pitchFamily="2" charset="-78"/>
              </a:rPr>
              <a:t> سرمایه‌گذاری </a:t>
            </a:r>
            <a:r>
              <a:rPr lang="en-US" sz="1400" b="1" dirty="0" err="1">
                <a:cs typeface="B Nazanin" panose="00000400000000000000" pitchFamily="2" charset="-78"/>
              </a:rPr>
              <a:t>خارجی</a:t>
            </a:r>
            <a:r>
              <a:rPr lang="en-US" sz="1400" b="1" dirty="0">
                <a:cs typeface="B Nazanin" panose="00000400000000000000" pitchFamily="2" charset="-78"/>
              </a:rPr>
              <a:t> </a:t>
            </a:r>
            <a:r>
              <a:rPr lang="en-US" sz="1400" b="1" dirty="0" err="1">
                <a:cs typeface="B Nazanin" panose="00000400000000000000" pitchFamily="2" charset="-78"/>
              </a:rPr>
              <a:t>داده</a:t>
            </a:r>
            <a:r>
              <a:rPr lang="en-US" sz="1400" b="1" dirty="0">
                <a:cs typeface="B Nazanin" panose="00000400000000000000" pitchFamily="2" charset="-78"/>
              </a:rPr>
              <a:t> </a:t>
            </a:r>
            <a:r>
              <a:rPr lang="en-US" sz="1400" b="1" dirty="0" err="1">
                <a:cs typeface="B Nazanin" panose="00000400000000000000" pitchFamily="2" charset="-78"/>
              </a:rPr>
              <a:t>شد</a:t>
            </a:r>
            <a:endParaRPr lang="en-US" sz="1400" b="1" dirty="0">
              <a:cs typeface="B Nazanin" panose="00000400000000000000" pitchFamily="2" charset="-78"/>
            </a:endParaRPr>
          </a:p>
          <a:p>
            <a:pPr marL="285750" indent="-285750" algn="r" rtl="1">
              <a:buFont typeface="Wingdings" panose="05000000000000000000" pitchFamily="2" charset="2"/>
              <a:buChar char="§"/>
            </a:pPr>
            <a:r>
              <a:rPr lang="en-US" sz="1400" b="1" dirty="0">
                <a:cs typeface="B Nazanin" panose="00000400000000000000" pitchFamily="2" charset="-78"/>
              </a:rPr>
              <a:t>از </a:t>
            </a:r>
            <a:r>
              <a:rPr lang="en-US" sz="1400" b="1" dirty="0" err="1">
                <a:cs typeface="B Nazanin" panose="00000400000000000000" pitchFamily="2" charset="-78"/>
              </a:rPr>
              <a:t>دهه</a:t>
            </a:r>
            <a:r>
              <a:rPr lang="en-US" sz="1400" b="1" dirty="0">
                <a:cs typeface="B Nazanin" panose="00000400000000000000" pitchFamily="2" charset="-78"/>
              </a:rPr>
              <a:t> ۱۹۹۰ </a:t>
            </a:r>
            <a:r>
              <a:rPr lang="fa-IR" sz="1400" b="1" dirty="0">
                <a:cs typeface="B Nazanin" panose="00000400000000000000" pitchFamily="2" charset="-78"/>
              </a:rPr>
              <a:t> </a:t>
            </a:r>
            <a:r>
              <a:rPr lang="en-US" sz="1400" b="1" dirty="0" err="1">
                <a:cs typeface="B Nazanin" panose="00000400000000000000" pitchFamily="2" charset="-78"/>
              </a:rPr>
              <a:t>پارک‌های</a:t>
            </a:r>
            <a:r>
              <a:rPr lang="en-US" sz="1400" b="1" dirty="0">
                <a:cs typeface="B Nazanin" panose="00000400000000000000" pitchFamily="2" charset="-78"/>
              </a:rPr>
              <a:t> </a:t>
            </a:r>
            <a:r>
              <a:rPr lang="en-US" sz="1400" b="1" dirty="0" err="1">
                <a:cs typeface="B Nazanin" panose="00000400000000000000" pitchFamily="2" charset="-78"/>
              </a:rPr>
              <a:t>فناوری</a:t>
            </a:r>
            <a:r>
              <a:rPr lang="en-US" sz="1400" b="1" dirty="0">
                <a:cs typeface="B Nazanin" panose="00000400000000000000" pitchFamily="2" charset="-78"/>
              </a:rPr>
              <a:t> در </a:t>
            </a:r>
            <a:r>
              <a:rPr lang="en-US" sz="1400" b="1" dirty="0" err="1">
                <a:cs typeface="B Nazanin" panose="00000400000000000000" pitchFamily="2" charset="-78"/>
              </a:rPr>
              <a:t>این</a:t>
            </a:r>
            <a:r>
              <a:rPr lang="en-US" sz="1400" b="1" dirty="0">
                <a:cs typeface="B Nazanin" panose="00000400000000000000" pitchFamily="2" charset="-78"/>
              </a:rPr>
              <a:t> </a:t>
            </a:r>
            <a:r>
              <a:rPr lang="en-US" sz="1400" b="1" dirty="0" err="1">
                <a:cs typeface="B Nazanin" panose="00000400000000000000" pitchFamily="2" charset="-78"/>
              </a:rPr>
              <a:t>کشور</a:t>
            </a:r>
            <a:r>
              <a:rPr lang="en-US" sz="1400" b="1" dirty="0">
                <a:cs typeface="B Nazanin" panose="00000400000000000000" pitchFamily="2" charset="-78"/>
              </a:rPr>
              <a:t> </a:t>
            </a:r>
            <a:r>
              <a:rPr lang="en-US" sz="1400" b="1" dirty="0" err="1">
                <a:cs typeface="B Nazanin" panose="00000400000000000000" pitchFamily="2" charset="-78"/>
              </a:rPr>
              <a:t>توسعه</a:t>
            </a:r>
            <a:r>
              <a:rPr lang="en-US" sz="1400" b="1" dirty="0">
                <a:cs typeface="B Nazanin" panose="00000400000000000000" pitchFamily="2" charset="-78"/>
              </a:rPr>
              <a:t> </a:t>
            </a:r>
            <a:r>
              <a:rPr lang="en-US" sz="1400" b="1" dirty="0" err="1">
                <a:cs typeface="B Nazanin" panose="00000400000000000000" pitchFamily="2" charset="-78"/>
              </a:rPr>
              <a:t>یافتند</a:t>
            </a:r>
            <a:endParaRPr lang="en-US" sz="1400" b="1" dirty="0">
              <a:cs typeface="B Nazanin" panose="00000400000000000000" pitchFamily="2" charset="-78"/>
            </a:endParaRPr>
          </a:p>
          <a:p>
            <a:pPr marL="285750" indent="-285750" algn="r" rtl="1">
              <a:buFont typeface="Wingdings" panose="05000000000000000000" pitchFamily="2" charset="2"/>
              <a:buChar char="§"/>
            </a:pPr>
            <a:r>
              <a:rPr lang="en-US" sz="1400" b="1" dirty="0" err="1">
                <a:cs typeface="B Nazanin" panose="00000400000000000000" pitchFamily="2" charset="-78"/>
              </a:rPr>
              <a:t>صنایع</a:t>
            </a:r>
            <a:r>
              <a:rPr lang="en-US" sz="1400" b="1" dirty="0">
                <a:cs typeface="B Nazanin" panose="00000400000000000000" pitchFamily="2" charset="-78"/>
              </a:rPr>
              <a:t> </a:t>
            </a:r>
            <a:r>
              <a:rPr lang="en-US" sz="1400" b="1" dirty="0" err="1">
                <a:cs typeface="B Nazanin" panose="00000400000000000000" pitchFamily="2" charset="-78"/>
              </a:rPr>
              <a:t>داخلی</a:t>
            </a:r>
            <a:r>
              <a:rPr lang="en-US" sz="1400" b="1" dirty="0">
                <a:cs typeface="B Nazanin" panose="00000400000000000000" pitchFamily="2" charset="-78"/>
              </a:rPr>
              <a:t> </a:t>
            </a:r>
            <a:r>
              <a:rPr lang="en-US" sz="1400" b="1" dirty="0" err="1">
                <a:cs typeface="B Nazanin" panose="00000400000000000000" pitchFamily="2" charset="-78"/>
              </a:rPr>
              <a:t>عموما</a:t>
            </a:r>
            <a:r>
              <a:rPr lang="en-US" sz="1400" b="1" dirty="0">
                <a:cs typeface="B Nazanin" panose="00000400000000000000" pitchFamily="2" charset="-78"/>
              </a:rPr>
              <a:t> </a:t>
            </a:r>
            <a:r>
              <a:rPr lang="en-US" sz="1400" b="1" dirty="0" err="1">
                <a:cs typeface="B Nazanin" panose="00000400000000000000" pitchFamily="2" charset="-78"/>
              </a:rPr>
              <a:t>قدرت</a:t>
            </a:r>
            <a:r>
              <a:rPr lang="en-US" sz="1400" b="1" dirty="0">
                <a:cs typeface="B Nazanin" panose="00000400000000000000" pitchFamily="2" charset="-78"/>
              </a:rPr>
              <a:t> </a:t>
            </a:r>
            <a:r>
              <a:rPr lang="en-US" sz="1400" b="1" dirty="0" err="1">
                <a:cs typeface="B Nazanin" panose="00000400000000000000" pitchFamily="2" charset="-78"/>
              </a:rPr>
              <a:t>خلق</a:t>
            </a:r>
            <a:r>
              <a:rPr lang="en-US" sz="1400" b="1" dirty="0">
                <a:cs typeface="B Nazanin" panose="00000400000000000000" pitchFamily="2" charset="-78"/>
              </a:rPr>
              <a:t> </a:t>
            </a:r>
            <a:r>
              <a:rPr lang="en-US" sz="1400" b="1" dirty="0" err="1">
                <a:cs typeface="B Nazanin" panose="00000400000000000000" pitchFamily="2" charset="-78"/>
              </a:rPr>
              <a:t>ارزش</a:t>
            </a:r>
            <a:r>
              <a:rPr lang="en-US" sz="1400" b="1" dirty="0">
                <a:cs typeface="B Nazanin" panose="00000400000000000000" pitchFamily="2" charset="-78"/>
              </a:rPr>
              <a:t> </a:t>
            </a:r>
            <a:r>
              <a:rPr lang="en-US" sz="1400" b="1" dirty="0" err="1">
                <a:cs typeface="B Nazanin" panose="00000400000000000000" pitchFamily="2" charset="-78"/>
              </a:rPr>
              <a:t>افزوده</a:t>
            </a:r>
            <a:r>
              <a:rPr lang="en-US" sz="1400" b="1" dirty="0">
                <a:cs typeface="B Nazanin" panose="00000400000000000000" pitchFamily="2" charset="-78"/>
              </a:rPr>
              <a:t> </a:t>
            </a:r>
            <a:r>
              <a:rPr lang="en-US" sz="1400" b="1" dirty="0" err="1">
                <a:cs typeface="B Nazanin" panose="00000400000000000000" pitchFamily="2" charset="-78"/>
              </a:rPr>
              <a:t>پایینی</a:t>
            </a:r>
            <a:r>
              <a:rPr lang="en-US" sz="1400" b="1" dirty="0">
                <a:cs typeface="B Nazanin" panose="00000400000000000000" pitchFamily="2" charset="-78"/>
              </a:rPr>
              <a:t> </a:t>
            </a:r>
            <a:r>
              <a:rPr lang="en-US" sz="1400" b="1" dirty="0" err="1">
                <a:cs typeface="B Nazanin" panose="00000400000000000000" pitchFamily="2" charset="-78"/>
              </a:rPr>
              <a:t>داشتند</a:t>
            </a:r>
            <a:r>
              <a:rPr lang="en-US" sz="1400" b="1" dirty="0">
                <a:cs typeface="B Nazanin" panose="00000400000000000000" pitchFamily="2" charset="-78"/>
              </a:rPr>
              <a:t> و شرایط </a:t>
            </a:r>
            <a:r>
              <a:rPr lang="en-US" sz="1400" b="1" dirty="0" err="1">
                <a:cs typeface="B Nazanin" panose="00000400000000000000" pitchFamily="2" charset="-78"/>
              </a:rPr>
              <a:t>لازم</a:t>
            </a:r>
            <a:r>
              <a:rPr lang="en-US" sz="1400" b="1" dirty="0">
                <a:cs typeface="B Nazanin" panose="00000400000000000000" pitchFamily="2" charset="-78"/>
              </a:rPr>
              <a:t> برای </a:t>
            </a:r>
            <a:r>
              <a:rPr lang="en-US" sz="1400" b="1" dirty="0" err="1">
                <a:cs typeface="B Nazanin" panose="00000400000000000000" pitchFamily="2" charset="-78"/>
              </a:rPr>
              <a:t>دریافت</a:t>
            </a:r>
            <a:r>
              <a:rPr lang="en-US" sz="1400" b="1" dirty="0">
                <a:cs typeface="B Nazanin" panose="00000400000000000000" pitchFamily="2" charset="-78"/>
              </a:rPr>
              <a:t> مشوق‌های </a:t>
            </a:r>
            <a:r>
              <a:rPr lang="en-US" sz="1400" b="1" dirty="0" err="1">
                <a:cs typeface="B Nazanin" panose="00000400000000000000" pitchFamily="2" charset="-78"/>
              </a:rPr>
              <a:t>دولتی</a:t>
            </a:r>
            <a:r>
              <a:rPr lang="en-US" sz="1400" b="1" dirty="0">
                <a:cs typeface="B Nazanin" panose="00000400000000000000" pitchFamily="2" charset="-78"/>
              </a:rPr>
              <a:t> را </a:t>
            </a:r>
            <a:r>
              <a:rPr lang="en-US" sz="1400" b="1" dirty="0" err="1">
                <a:cs typeface="B Nazanin" panose="00000400000000000000" pitchFamily="2" charset="-78"/>
              </a:rPr>
              <a:t>کسب</a:t>
            </a:r>
            <a:r>
              <a:rPr lang="en-US" sz="1400" b="1" dirty="0">
                <a:cs typeface="B Nazanin" panose="00000400000000000000" pitchFamily="2" charset="-78"/>
              </a:rPr>
              <a:t> </a:t>
            </a:r>
            <a:r>
              <a:rPr lang="en-US" sz="1400" b="1" dirty="0" err="1">
                <a:cs typeface="B Nazanin" panose="00000400000000000000" pitchFamily="2" charset="-78"/>
              </a:rPr>
              <a:t>نکردند</a:t>
            </a:r>
            <a:endParaRPr lang="en-US" sz="1400" b="1" dirty="0">
              <a:cs typeface="B Nazanin" panose="00000400000000000000" pitchFamily="2" charset="-78"/>
            </a:endParaRPr>
          </a:p>
          <a:p>
            <a:pPr marL="285750" indent="-285750" algn="r" rtl="1">
              <a:buFont typeface="Wingdings" panose="05000000000000000000" pitchFamily="2" charset="2"/>
              <a:buChar char="§"/>
            </a:pPr>
            <a:r>
              <a:rPr lang="en-US" sz="1400" b="1" dirty="0" err="1">
                <a:cs typeface="B Nazanin" panose="00000400000000000000" pitchFamily="2" charset="-78"/>
              </a:rPr>
              <a:t>شدت</a:t>
            </a:r>
            <a:r>
              <a:rPr lang="en-US" sz="1400" b="1" dirty="0">
                <a:cs typeface="B Nazanin" panose="00000400000000000000" pitchFamily="2" charset="-78"/>
              </a:rPr>
              <a:t> </a:t>
            </a:r>
            <a:r>
              <a:rPr lang="en-US" sz="1400" b="1" dirty="0" err="1">
                <a:cs typeface="B Nazanin" panose="00000400000000000000" pitchFamily="2" charset="-78"/>
              </a:rPr>
              <a:t>پایین</a:t>
            </a:r>
            <a:r>
              <a:rPr lang="en-US" sz="1400" b="1" dirty="0">
                <a:cs typeface="B Nazanin" panose="00000400000000000000" pitchFamily="2" charset="-78"/>
              </a:rPr>
              <a:t> </a:t>
            </a:r>
            <a:r>
              <a:rPr lang="en-US" sz="1400" b="1" dirty="0" err="1">
                <a:cs typeface="B Nazanin" panose="00000400000000000000" pitchFamily="2" charset="-78"/>
              </a:rPr>
              <a:t>تحقیق</a:t>
            </a:r>
            <a:r>
              <a:rPr lang="en-US" sz="1400" b="1" dirty="0">
                <a:cs typeface="B Nazanin" panose="00000400000000000000" pitchFamily="2" charset="-78"/>
              </a:rPr>
              <a:t> و </a:t>
            </a:r>
            <a:r>
              <a:rPr lang="en-US" sz="1400" b="1" dirty="0" err="1">
                <a:cs typeface="B Nazanin" panose="00000400000000000000" pitchFamily="2" charset="-78"/>
              </a:rPr>
              <a:t>توسعه</a:t>
            </a:r>
            <a:r>
              <a:rPr lang="en-US" sz="1400" b="1" dirty="0">
                <a:cs typeface="B Nazanin" panose="00000400000000000000" pitchFamily="2" charset="-78"/>
              </a:rPr>
              <a:t> در </a:t>
            </a:r>
            <a:r>
              <a:rPr lang="en-US" sz="1400" b="1" dirty="0" err="1">
                <a:cs typeface="B Nazanin" panose="00000400000000000000" pitchFamily="2" charset="-78"/>
              </a:rPr>
              <a:t>صنایع</a:t>
            </a:r>
            <a:r>
              <a:rPr lang="en-US" sz="1400" b="1" dirty="0">
                <a:cs typeface="B Nazanin" panose="00000400000000000000" pitchFamily="2" charset="-78"/>
              </a:rPr>
              <a:t> </a:t>
            </a:r>
            <a:r>
              <a:rPr lang="en-US" sz="1400" b="1" dirty="0" err="1">
                <a:cs typeface="B Nazanin" panose="00000400000000000000" pitchFamily="2" charset="-78"/>
              </a:rPr>
              <a:t>داخلی</a:t>
            </a:r>
            <a:r>
              <a:rPr lang="en-US" sz="1400" b="1" dirty="0">
                <a:cs typeface="B Nazanin" panose="00000400000000000000" pitchFamily="2" charset="-78"/>
              </a:rPr>
              <a:t> مهم‌ترین </a:t>
            </a:r>
            <a:r>
              <a:rPr lang="en-US" sz="1400" b="1" dirty="0" err="1">
                <a:cs typeface="B Nazanin" panose="00000400000000000000" pitchFamily="2" charset="-78"/>
              </a:rPr>
              <a:t>عامل</a:t>
            </a:r>
            <a:r>
              <a:rPr lang="en-US" sz="1400" b="1" dirty="0">
                <a:cs typeface="B Nazanin" panose="00000400000000000000" pitchFamily="2" charset="-78"/>
              </a:rPr>
              <a:t> عقب‌ماندگی </a:t>
            </a:r>
            <a:r>
              <a:rPr lang="en-US" sz="1400" b="1" dirty="0" err="1">
                <a:cs typeface="B Nazanin" panose="00000400000000000000" pitchFamily="2" charset="-78"/>
              </a:rPr>
              <a:t>صنعتی</a:t>
            </a:r>
            <a:r>
              <a:rPr lang="en-US" sz="1400" b="1" dirty="0">
                <a:cs typeface="B Nazanin" panose="00000400000000000000" pitchFamily="2" charset="-78"/>
              </a:rPr>
              <a:t> </a:t>
            </a:r>
            <a:r>
              <a:rPr lang="en-US" sz="1400" b="1" dirty="0" err="1">
                <a:cs typeface="B Nazanin" panose="00000400000000000000" pitchFamily="2" charset="-78"/>
              </a:rPr>
              <a:t>مالزی</a:t>
            </a:r>
            <a:r>
              <a:rPr lang="en-US" sz="1400" b="1" dirty="0">
                <a:cs typeface="B Nazanin" panose="00000400000000000000" pitchFamily="2" charset="-78"/>
              </a:rPr>
              <a:t> </a:t>
            </a:r>
            <a:r>
              <a:rPr lang="en-US" sz="1400" b="1" dirty="0" err="1">
                <a:cs typeface="B Nazanin" panose="00000400000000000000" pitchFamily="2" charset="-78"/>
              </a:rPr>
              <a:t>شد</a:t>
            </a:r>
            <a:endParaRPr lang="en-US" sz="1400" b="1" dirty="0">
              <a:cs typeface="B Nazanin" panose="00000400000000000000" pitchFamily="2" charset="-78"/>
            </a:endParaRPr>
          </a:p>
          <a:p>
            <a:pPr algn="r" rtl="1"/>
            <a:endParaRPr lang="en-US" sz="1600" b="1" dirty="0">
              <a:cs typeface="B Nazanin" panose="00000400000000000000" pitchFamily="2" charset="-78"/>
            </a:endParaRPr>
          </a:p>
          <a:p>
            <a:pPr algn="r" rtl="1"/>
            <a:r>
              <a:rPr lang="fa-IR" sz="1600" b="1" dirty="0">
                <a:cs typeface="B Nazanin" panose="00000400000000000000" pitchFamily="2" charset="-78"/>
              </a:rPr>
              <a:t>تایوان</a:t>
            </a:r>
            <a:endParaRPr lang="en-US" sz="1600" b="1" dirty="0">
              <a:cs typeface="B Nazanin" panose="00000400000000000000" pitchFamily="2" charset="-78"/>
            </a:endParaRPr>
          </a:p>
          <a:p>
            <a:pPr algn="r" rtl="1"/>
            <a:r>
              <a:rPr lang="fa-IR" sz="1600" b="1" dirty="0">
                <a:cs typeface="B Nazanin" panose="00000400000000000000" pitchFamily="2" charset="-78"/>
              </a:rPr>
              <a:t>مهم‌ترین اقدامات:</a:t>
            </a:r>
          </a:p>
          <a:p>
            <a:pPr marL="285750" indent="-285750" algn="r" rtl="1">
              <a:buFont typeface="Wingdings" panose="05000000000000000000" pitchFamily="2" charset="2"/>
              <a:buChar char="§"/>
            </a:pPr>
            <a:r>
              <a:rPr lang="en-US" sz="1400" b="1" dirty="0" err="1">
                <a:cs typeface="B Nazanin" panose="00000400000000000000" pitchFamily="2" charset="-78"/>
              </a:rPr>
              <a:t>تمرکز</a:t>
            </a:r>
            <a:r>
              <a:rPr lang="en-US" sz="1400" b="1" dirty="0">
                <a:cs typeface="B Nazanin" panose="00000400000000000000" pitchFamily="2" charset="-78"/>
              </a:rPr>
              <a:t> بر بنگاه‌های </a:t>
            </a:r>
            <a:r>
              <a:rPr lang="en-US" sz="1400" b="1" dirty="0" err="1">
                <a:cs typeface="B Nazanin" panose="00000400000000000000" pitchFamily="2" charset="-78"/>
              </a:rPr>
              <a:t>کوچک</a:t>
            </a:r>
            <a:r>
              <a:rPr lang="en-US" sz="1400" b="1" dirty="0">
                <a:cs typeface="B Nazanin" panose="00000400000000000000" pitchFamily="2" charset="-78"/>
              </a:rPr>
              <a:t> و </a:t>
            </a:r>
            <a:r>
              <a:rPr lang="en-US" sz="1400" b="1" dirty="0" err="1">
                <a:cs typeface="B Nazanin" panose="00000400000000000000" pitchFamily="2" charset="-78"/>
              </a:rPr>
              <a:t>زود</a:t>
            </a:r>
            <a:r>
              <a:rPr lang="en-US" sz="1400" b="1" dirty="0">
                <a:cs typeface="B Nazanin" panose="00000400000000000000" pitchFamily="2" charset="-78"/>
              </a:rPr>
              <a:t> </a:t>
            </a:r>
            <a:r>
              <a:rPr lang="en-US" sz="1400" b="1" dirty="0" err="1">
                <a:cs typeface="B Nazanin" panose="00000400000000000000" pitchFamily="2" charset="-78"/>
              </a:rPr>
              <a:t>بازده</a:t>
            </a:r>
            <a:r>
              <a:rPr lang="en-US" sz="1400" b="1" dirty="0">
                <a:cs typeface="B Nazanin" panose="00000400000000000000" pitchFamily="2" charset="-78"/>
              </a:rPr>
              <a:t> و </a:t>
            </a:r>
            <a:r>
              <a:rPr lang="en-US" sz="1400" b="1" dirty="0" err="1">
                <a:cs typeface="B Nazanin" panose="00000400000000000000" pitchFamily="2" charset="-78"/>
              </a:rPr>
              <a:t>تقویت</a:t>
            </a:r>
            <a:r>
              <a:rPr lang="en-US" sz="1400" b="1" dirty="0">
                <a:cs typeface="B Nazanin" panose="00000400000000000000" pitchFamily="2" charset="-78"/>
              </a:rPr>
              <a:t> </a:t>
            </a:r>
            <a:r>
              <a:rPr lang="en-US" sz="1400" b="1" dirty="0" err="1">
                <a:cs typeface="B Nazanin" panose="00000400000000000000" pitchFamily="2" charset="-78"/>
              </a:rPr>
              <a:t>ارتباط</a:t>
            </a:r>
            <a:r>
              <a:rPr lang="en-US" sz="1400" b="1" dirty="0">
                <a:cs typeface="B Nazanin" panose="00000400000000000000" pitchFamily="2" charset="-78"/>
              </a:rPr>
              <a:t> آنها </a:t>
            </a:r>
            <a:r>
              <a:rPr lang="en-US" sz="1400" b="1" dirty="0" err="1">
                <a:cs typeface="B Nazanin" panose="00000400000000000000" pitchFamily="2" charset="-78"/>
              </a:rPr>
              <a:t>با</a:t>
            </a:r>
            <a:r>
              <a:rPr lang="en-US" sz="1400" b="1" dirty="0">
                <a:cs typeface="B Nazanin" panose="00000400000000000000" pitchFamily="2" charset="-78"/>
              </a:rPr>
              <a:t> شرکت‌های </a:t>
            </a:r>
            <a:r>
              <a:rPr lang="en-US" sz="1400" b="1" dirty="0" err="1">
                <a:cs typeface="B Nazanin" panose="00000400000000000000" pitchFamily="2" charset="-78"/>
              </a:rPr>
              <a:t>چند</a:t>
            </a:r>
            <a:r>
              <a:rPr lang="en-US" sz="1400" b="1" dirty="0">
                <a:cs typeface="B Nazanin" panose="00000400000000000000" pitchFamily="2" charset="-78"/>
              </a:rPr>
              <a:t> </a:t>
            </a:r>
            <a:r>
              <a:rPr lang="en-US" sz="1400" b="1" dirty="0" err="1">
                <a:cs typeface="B Nazanin" panose="00000400000000000000" pitchFamily="2" charset="-78"/>
              </a:rPr>
              <a:t>ملیتی</a:t>
            </a:r>
            <a:r>
              <a:rPr lang="en-US" sz="1400" b="1" dirty="0">
                <a:cs typeface="B Nazanin" panose="00000400000000000000" pitchFamily="2" charset="-78"/>
              </a:rPr>
              <a:t> </a:t>
            </a:r>
          </a:p>
          <a:p>
            <a:pPr marL="285750" indent="-285750" algn="r" rtl="1">
              <a:buFont typeface="Wingdings" panose="05000000000000000000" pitchFamily="2" charset="2"/>
              <a:buChar char="§"/>
            </a:pPr>
            <a:r>
              <a:rPr lang="en-US" sz="1400" b="1" dirty="0" err="1">
                <a:cs typeface="B Nazanin" panose="00000400000000000000" pitchFamily="2" charset="-78"/>
              </a:rPr>
              <a:t>تاسیس</a:t>
            </a:r>
            <a:r>
              <a:rPr lang="en-US" sz="1400" b="1" dirty="0">
                <a:cs typeface="B Nazanin" panose="00000400000000000000" pitchFamily="2" charset="-78"/>
              </a:rPr>
              <a:t> </a:t>
            </a:r>
            <a:r>
              <a:rPr lang="en-US" sz="1400" b="1" dirty="0" err="1">
                <a:cs typeface="B Nazanin" panose="00000400000000000000" pitchFamily="2" charset="-78"/>
              </a:rPr>
              <a:t>نهادهای</a:t>
            </a:r>
            <a:r>
              <a:rPr lang="en-US" sz="1400" b="1" dirty="0">
                <a:cs typeface="B Nazanin" panose="00000400000000000000" pitchFamily="2" charset="-78"/>
              </a:rPr>
              <a:t> </a:t>
            </a:r>
            <a:r>
              <a:rPr lang="en-US" sz="1400" b="1" dirty="0" err="1">
                <a:cs typeface="B Nazanin" panose="00000400000000000000" pitchFamily="2" charset="-78"/>
              </a:rPr>
              <a:t>تحقیقاتی</a:t>
            </a:r>
            <a:r>
              <a:rPr lang="en-US" sz="1400" b="1" dirty="0">
                <a:cs typeface="B Nazanin" panose="00000400000000000000" pitchFamily="2" charset="-78"/>
              </a:rPr>
              <a:t> </a:t>
            </a:r>
            <a:r>
              <a:rPr lang="en-US" sz="1400" b="1" dirty="0" err="1">
                <a:cs typeface="B Nazanin" panose="00000400000000000000" pitchFamily="2" charset="-78"/>
              </a:rPr>
              <a:t>دولتی</a:t>
            </a:r>
            <a:r>
              <a:rPr lang="en-US" sz="1400" b="1" dirty="0">
                <a:cs typeface="B Nazanin" panose="00000400000000000000" pitchFamily="2" charset="-78"/>
              </a:rPr>
              <a:t> برای </a:t>
            </a:r>
            <a:r>
              <a:rPr lang="en-US" sz="1400" b="1" dirty="0" err="1">
                <a:cs typeface="B Nazanin" panose="00000400000000000000" pitchFamily="2" charset="-78"/>
              </a:rPr>
              <a:t>خلق</a:t>
            </a:r>
            <a:r>
              <a:rPr lang="en-US" sz="1400" b="1" dirty="0">
                <a:cs typeface="B Nazanin" panose="00000400000000000000" pitchFamily="2" charset="-78"/>
              </a:rPr>
              <a:t> </a:t>
            </a:r>
            <a:r>
              <a:rPr lang="en-US" sz="1400" b="1" dirty="0" err="1">
                <a:cs typeface="B Nazanin" panose="00000400000000000000" pitchFamily="2" charset="-78"/>
              </a:rPr>
              <a:t>فناوری</a:t>
            </a:r>
            <a:r>
              <a:rPr lang="en-US" sz="1400" b="1" dirty="0">
                <a:cs typeface="B Nazanin" panose="00000400000000000000" pitchFamily="2" charset="-78"/>
              </a:rPr>
              <a:t> در </a:t>
            </a:r>
            <a:r>
              <a:rPr lang="en-US" sz="1400" b="1" dirty="0" err="1">
                <a:cs typeface="B Nazanin" panose="00000400000000000000" pitchFamily="2" charset="-78"/>
              </a:rPr>
              <a:t>صنایع</a:t>
            </a:r>
            <a:r>
              <a:rPr lang="en-US" sz="1400" b="1" dirty="0">
                <a:cs typeface="B Nazanin" panose="00000400000000000000" pitchFamily="2" charset="-78"/>
              </a:rPr>
              <a:t> </a:t>
            </a:r>
            <a:r>
              <a:rPr lang="en-US" sz="1400" b="1" dirty="0" err="1">
                <a:cs typeface="B Nazanin" panose="00000400000000000000" pitchFamily="2" charset="-78"/>
              </a:rPr>
              <a:t>هدف</a:t>
            </a:r>
            <a:endParaRPr lang="en-US" sz="1400" b="1" dirty="0">
              <a:cs typeface="B Nazanin" panose="00000400000000000000" pitchFamily="2" charset="-78"/>
            </a:endParaRPr>
          </a:p>
          <a:p>
            <a:pPr marL="285750" indent="-285750" algn="r" rtl="1">
              <a:buFont typeface="Wingdings" panose="05000000000000000000" pitchFamily="2" charset="2"/>
              <a:buChar char="§"/>
            </a:pPr>
            <a:r>
              <a:rPr lang="en-US" sz="1400" b="1" dirty="0">
                <a:cs typeface="B Nazanin" panose="00000400000000000000" pitchFamily="2" charset="-78"/>
              </a:rPr>
              <a:t>سرمایه‌گذاری </a:t>
            </a:r>
            <a:r>
              <a:rPr lang="en-US" sz="1400" b="1" dirty="0" err="1">
                <a:cs typeface="B Nazanin" panose="00000400000000000000" pitchFamily="2" charset="-78"/>
              </a:rPr>
              <a:t>سنگین</a:t>
            </a:r>
            <a:r>
              <a:rPr lang="en-US" sz="1400" b="1" dirty="0">
                <a:cs typeface="B Nazanin" panose="00000400000000000000" pitchFamily="2" charset="-78"/>
              </a:rPr>
              <a:t> در </a:t>
            </a:r>
            <a:r>
              <a:rPr lang="en-US" sz="1400" b="1" dirty="0" err="1">
                <a:cs typeface="B Nazanin" panose="00000400000000000000" pitchFamily="2" charset="-78"/>
              </a:rPr>
              <a:t>کسب</a:t>
            </a:r>
            <a:r>
              <a:rPr lang="en-US" sz="1400" b="1" dirty="0">
                <a:cs typeface="B Nazanin" panose="00000400000000000000" pitchFamily="2" charset="-78"/>
              </a:rPr>
              <a:t> </a:t>
            </a:r>
            <a:r>
              <a:rPr lang="en-US" sz="1400" b="1" dirty="0" err="1">
                <a:cs typeface="B Nazanin" panose="00000400000000000000" pitchFamily="2" charset="-78"/>
              </a:rPr>
              <a:t>مهارت‌های</a:t>
            </a:r>
            <a:r>
              <a:rPr lang="en-US" sz="1400" b="1" dirty="0">
                <a:cs typeface="B Nazanin" panose="00000400000000000000" pitchFamily="2" charset="-78"/>
              </a:rPr>
              <a:t> </a:t>
            </a:r>
            <a:r>
              <a:rPr lang="en-US" sz="1400" b="1" dirty="0" err="1">
                <a:cs typeface="B Nazanin" panose="00000400000000000000" pitchFamily="2" charset="-78"/>
              </a:rPr>
              <a:t>لازم</a:t>
            </a:r>
            <a:r>
              <a:rPr lang="en-US" sz="1400" b="1" dirty="0">
                <a:cs typeface="B Nazanin" panose="00000400000000000000" pitchFamily="2" charset="-78"/>
              </a:rPr>
              <a:t> در </a:t>
            </a:r>
            <a:r>
              <a:rPr lang="en-US" sz="1400" b="1" dirty="0" err="1">
                <a:cs typeface="B Nazanin" panose="00000400000000000000" pitchFamily="2" charset="-78"/>
              </a:rPr>
              <a:t>رشته</a:t>
            </a:r>
            <a:r>
              <a:rPr lang="en-US" sz="1400" b="1" dirty="0">
                <a:cs typeface="B Nazanin" panose="00000400000000000000" pitchFamily="2" charset="-78"/>
              </a:rPr>
              <a:t> فعالیت‌های </a:t>
            </a:r>
            <a:r>
              <a:rPr lang="en-US" sz="1400" b="1" dirty="0" err="1">
                <a:cs typeface="B Nazanin" panose="00000400000000000000" pitchFamily="2" charset="-78"/>
              </a:rPr>
              <a:t>صنعتی</a:t>
            </a:r>
            <a:r>
              <a:rPr lang="en-US" sz="1400" b="1" dirty="0">
                <a:cs typeface="B Nazanin" panose="00000400000000000000" pitchFamily="2" charset="-78"/>
              </a:rPr>
              <a:t> </a:t>
            </a:r>
            <a:r>
              <a:rPr lang="en-US" sz="1400" b="1" dirty="0" err="1">
                <a:cs typeface="B Nazanin" panose="00000400000000000000" pitchFamily="2" charset="-78"/>
              </a:rPr>
              <a:t>هدف</a:t>
            </a:r>
            <a:endParaRPr lang="en-US" sz="1400" b="1" dirty="0">
              <a:cs typeface="B Nazanin" panose="00000400000000000000" pitchFamily="2" charset="-78"/>
            </a:endParaRPr>
          </a:p>
          <a:p>
            <a:pPr marL="285750" indent="-285750" algn="r" rtl="1">
              <a:buFont typeface="Wingdings" panose="05000000000000000000" pitchFamily="2" charset="2"/>
              <a:buChar char="§"/>
            </a:pPr>
            <a:r>
              <a:rPr lang="fa-IR" sz="1400" b="1" dirty="0">
                <a:cs typeface="B Nazanin" panose="00000400000000000000" pitchFamily="2" charset="-78"/>
              </a:rPr>
              <a:t>تلاش برای </a:t>
            </a:r>
            <a:r>
              <a:rPr lang="en-US" sz="1400" b="1" dirty="0" err="1">
                <a:cs typeface="B Nazanin" panose="00000400000000000000" pitchFamily="2" charset="-78"/>
              </a:rPr>
              <a:t>جهش</a:t>
            </a:r>
            <a:r>
              <a:rPr lang="en-US" sz="1400" b="1" dirty="0">
                <a:cs typeface="B Nazanin" panose="00000400000000000000" pitchFamily="2" charset="-78"/>
              </a:rPr>
              <a:t> به </a:t>
            </a:r>
            <a:r>
              <a:rPr lang="en-US" sz="1400" b="1" dirty="0" err="1">
                <a:cs typeface="B Nazanin" panose="00000400000000000000" pitchFamily="2" charset="-78"/>
              </a:rPr>
              <a:t>مرز</a:t>
            </a:r>
            <a:r>
              <a:rPr lang="fa-IR" sz="1400" b="1" dirty="0">
                <a:cs typeface="B Nazanin" panose="00000400000000000000" pitchFamily="2" charset="-78"/>
              </a:rPr>
              <a:t>های فناوری در همان</a:t>
            </a:r>
            <a:r>
              <a:rPr lang="en-US" sz="1400" b="1" dirty="0">
                <a:cs typeface="B Nazanin" panose="00000400000000000000" pitchFamily="2" charset="-78"/>
              </a:rPr>
              <a:t> </a:t>
            </a:r>
            <a:r>
              <a:rPr lang="en-US" sz="1400" b="1" dirty="0" err="1">
                <a:cs typeface="B Nazanin" panose="00000400000000000000" pitchFamily="2" charset="-78"/>
              </a:rPr>
              <a:t>مراحل</a:t>
            </a:r>
            <a:r>
              <a:rPr lang="en-US" sz="1400" b="1" dirty="0">
                <a:cs typeface="B Nazanin" panose="00000400000000000000" pitchFamily="2" charset="-78"/>
              </a:rPr>
              <a:t> اولیه</a:t>
            </a:r>
          </a:p>
          <a:p>
            <a:pPr marL="285750" indent="-285750" algn="r" rtl="1">
              <a:buFont typeface="Wingdings" panose="05000000000000000000" pitchFamily="2" charset="2"/>
              <a:buChar char="§"/>
            </a:pPr>
            <a:r>
              <a:rPr lang="fa-IR" sz="1400" b="1" dirty="0">
                <a:cs typeface="B Nazanin" panose="00000400000000000000" pitchFamily="2" charset="-78"/>
              </a:rPr>
              <a:t>تاسیس </a:t>
            </a:r>
            <a:r>
              <a:rPr lang="en-US" sz="1400" b="1" dirty="0" err="1">
                <a:cs typeface="B Nazanin" panose="00000400000000000000" pitchFamily="2" charset="-78"/>
              </a:rPr>
              <a:t>موسسه</a:t>
            </a:r>
            <a:r>
              <a:rPr lang="en-US" sz="1400" b="1" dirty="0">
                <a:cs typeface="B Nazanin" panose="00000400000000000000" pitchFamily="2" charset="-78"/>
              </a:rPr>
              <a:t> </a:t>
            </a:r>
            <a:r>
              <a:rPr lang="en-US" sz="1400" b="1" dirty="0" err="1">
                <a:cs typeface="B Nazanin" panose="00000400000000000000" pitchFamily="2" charset="-78"/>
              </a:rPr>
              <a:t>تحقیقات</a:t>
            </a:r>
            <a:r>
              <a:rPr lang="en-US" sz="1400" b="1" dirty="0">
                <a:cs typeface="B Nazanin" panose="00000400000000000000" pitchFamily="2" charset="-78"/>
              </a:rPr>
              <a:t> </a:t>
            </a:r>
            <a:r>
              <a:rPr lang="en-US" sz="1400" b="1" dirty="0" err="1">
                <a:cs typeface="B Nazanin" panose="00000400000000000000" pitchFamily="2" charset="-78"/>
              </a:rPr>
              <a:t>فناوری</a:t>
            </a:r>
            <a:r>
              <a:rPr lang="en-US" sz="1400" b="1" dirty="0">
                <a:cs typeface="B Nazanin" panose="00000400000000000000" pitchFamily="2" charset="-78"/>
              </a:rPr>
              <a:t> </a:t>
            </a:r>
            <a:r>
              <a:rPr lang="en-US" sz="1400" b="1" dirty="0" err="1">
                <a:cs typeface="B Nazanin" panose="00000400000000000000" pitchFamily="2" charset="-78"/>
              </a:rPr>
              <a:t>صنعتی</a:t>
            </a:r>
            <a:r>
              <a:rPr lang="en-US" sz="1400" b="1" dirty="0">
                <a:cs typeface="B Nazanin" panose="00000400000000000000" pitchFamily="2" charset="-78"/>
              </a:rPr>
              <a:t>(ITRI) </a:t>
            </a:r>
            <a:r>
              <a:rPr lang="fa-IR" sz="1400" b="1" dirty="0">
                <a:cs typeface="B Nazanin" panose="00000400000000000000" pitchFamily="2" charset="-78"/>
              </a:rPr>
              <a:t> </a:t>
            </a:r>
            <a:r>
              <a:rPr lang="en-US" sz="1400" b="1" dirty="0">
                <a:cs typeface="B Nazanin" panose="00000400000000000000" pitchFamily="2" charset="-78"/>
              </a:rPr>
              <a:t>در سال۱۹۷۳ </a:t>
            </a:r>
            <a:r>
              <a:rPr lang="fa-IR" sz="1400" b="1" dirty="0">
                <a:cs typeface="B Nazanin" panose="00000400000000000000" pitchFamily="2" charset="-78"/>
              </a:rPr>
              <a:t> </a:t>
            </a:r>
          </a:p>
          <a:p>
            <a:pPr algn="r" rtl="1"/>
            <a:endParaRPr lang="fa-IR" sz="1600" b="1" dirty="0">
              <a:cs typeface="B Nazanin" panose="00000400000000000000" pitchFamily="2" charset="-78"/>
            </a:endParaRPr>
          </a:p>
          <a:p>
            <a:pPr algn="r" rtl="1"/>
            <a:r>
              <a:rPr lang="en-US" sz="1600" b="1" dirty="0" err="1">
                <a:cs typeface="B Nazanin" panose="00000400000000000000" pitchFamily="2" charset="-78"/>
              </a:rPr>
              <a:t>زایش</a:t>
            </a:r>
            <a:r>
              <a:rPr lang="en-US" sz="1600" b="1" dirty="0">
                <a:cs typeface="B Nazanin" panose="00000400000000000000" pitchFamily="2" charset="-78"/>
              </a:rPr>
              <a:t> شرکت‌های </a:t>
            </a:r>
            <a:r>
              <a:rPr lang="en-US" sz="1600" b="1" dirty="0" err="1">
                <a:cs typeface="B Nazanin" panose="00000400000000000000" pitchFamily="2" charset="-78"/>
              </a:rPr>
              <a:t>فناوری</a:t>
            </a:r>
            <a:r>
              <a:rPr lang="en-US" sz="1600" b="1" dirty="0">
                <a:cs typeface="B Nazanin" panose="00000400000000000000" pitchFamily="2" charset="-78"/>
              </a:rPr>
              <a:t> </a:t>
            </a:r>
            <a:r>
              <a:rPr lang="fa-IR" sz="1600" b="1" dirty="0">
                <a:cs typeface="B Nazanin" panose="00000400000000000000" pitchFamily="2" charset="-78"/>
              </a:rPr>
              <a:t>«</a:t>
            </a:r>
            <a:r>
              <a:rPr lang="en-US" sz="1600" b="1" dirty="0" err="1">
                <a:cs typeface="B Nazanin" panose="00000400000000000000" pitchFamily="2" charset="-78"/>
              </a:rPr>
              <a:t>اسپین‌آف‌ها</a:t>
            </a:r>
            <a:r>
              <a:rPr lang="fa-IR" sz="1600" b="1" dirty="0">
                <a:cs typeface="B Nazanin" panose="00000400000000000000" pitchFamily="2" charset="-78"/>
              </a:rPr>
              <a:t>» </a:t>
            </a:r>
            <a:r>
              <a:rPr lang="en-US" sz="1400" b="1" dirty="0" err="1">
                <a:cs typeface="B Nazanin" panose="00000400000000000000" pitchFamily="2" charset="-78"/>
              </a:rPr>
              <a:t>تغییر</a:t>
            </a:r>
            <a:r>
              <a:rPr lang="en-US" sz="1400" b="1" dirty="0">
                <a:cs typeface="B Nazanin" panose="00000400000000000000" pitchFamily="2" charset="-78"/>
              </a:rPr>
              <a:t> </a:t>
            </a:r>
            <a:r>
              <a:rPr lang="en-US" sz="1400" b="1" dirty="0" err="1">
                <a:cs typeface="B Nazanin" panose="00000400000000000000" pitchFamily="2" charset="-78"/>
              </a:rPr>
              <a:t>کارکرد</a:t>
            </a:r>
            <a:r>
              <a:rPr lang="en-US" sz="1400" b="1" dirty="0">
                <a:cs typeface="B Nazanin" panose="00000400000000000000" pitchFamily="2" charset="-78"/>
              </a:rPr>
              <a:t> دولت </a:t>
            </a:r>
            <a:r>
              <a:rPr lang="en-US" sz="1400" b="1" dirty="0" err="1">
                <a:cs typeface="B Nazanin" panose="00000400000000000000" pitchFamily="2" charset="-78"/>
              </a:rPr>
              <a:t>هر</a:t>
            </a:r>
            <a:r>
              <a:rPr lang="en-US" sz="1400" b="1" dirty="0">
                <a:cs typeface="B Nazanin" panose="00000400000000000000" pitchFamily="2" charset="-78"/>
              </a:rPr>
              <a:t> دو به عنوان سرمایه‌گذاران </a:t>
            </a:r>
            <a:r>
              <a:rPr lang="en-US" sz="1400" b="1" dirty="0" err="1">
                <a:cs typeface="B Nazanin" panose="00000400000000000000" pitchFamily="2" charset="-78"/>
              </a:rPr>
              <a:t>خطرپذیر</a:t>
            </a:r>
            <a:r>
              <a:rPr lang="fa-IR" sz="1400" b="1" dirty="0">
                <a:cs typeface="B Nazanin" panose="00000400000000000000" pitchFamily="2" charset="-78"/>
              </a:rPr>
              <a:t>:</a:t>
            </a:r>
            <a:endParaRPr lang="en-US" sz="1400" b="1" dirty="0">
              <a:cs typeface="B Nazanin" panose="00000400000000000000" pitchFamily="2" charset="-78"/>
            </a:endParaRPr>
          </a:p>
          <a:p>
            <a:pPr marL="285750" indent="-285750" algn="r" rtl="1">
              <a:buFont typeface="Wingdings" panose="05000000000000000000" pitchFamily="2" charset="2"/>
              <a:buChar char="§"/>
            </a:pPr>
            <a:r>
              <a:rPr lang="en-US" sz="1400" b="1" dirty="0" err="1">
                <a:cs typeface="B Nazanin" panose="00000400000000000000" pitchFamily="2" charset="-78"/>
              </a:rPr>
              <a:t>عقد</a:t>
            </a:r>
            <a:r>
              <a:rPr lang="en-US" sz="1400" b="1" dirty="0">
                <a:cs typeface="B Nazanin" panose="00000400000000000000" pitchFamily="2" charset="-78"/>
              </a:rPr>
              <a:t> </a:t>
            </a:r>
            <a:r>
              <a:rPr lang="en-US" sz="1400" b="1" dirty="0" err="1">
                <a:cs typeface="B Nazanin" panose="00000400000000000000" pitchFamily="2" charset="-78"/>
              </a:rPr>
              <a:t>توافقنامه</a:t>
            </a:r>
            <a:r>
              <a:rPr lang="en-US" sz="1400" b="1" dirty="0">
                <a:cs typeface="B Nazanin" panose="00000400000000000000" pitchFamily="2" charset="-78"/>
              </a:rPr>
              <a:t> </a:t>
            </a:r>
            <a:r>
              <a:rPr lang="en-US" sz="1400" b="1" dirty="0" err="1">
                <a:cs typeface="B Nazanin" panose="00000400000000000000" pitchFamily="2" charset="-78"/>
              </a:rPr>
              <a:t>اشتراک</a:t>
            </a:r>
            <a:r>
              <a:rPr lang="en-US" sz="1400" b="1" dirty="0">
                <a:cs typeface="B Nazanin" panose="00000400000000000000" pitchFamily="2" charset="-78"/>
              </a:rPr>
              <a:t> </a:t>
            </a:r>
            <a:r>
              <a:rPr lang="en-US" sz="1400" b="1" dirty="0" err="1">
                <a:cs typeface="B Nazanin" panose="00000400000000000000" pitchFamily="2" charset="-78"/>
              </a:rPr>
              <a:t>فناوری</a:t>
            </a:r>
            <a:r>
              <a:rPr lang="en-US" sz="1400" b="1" dirty="0">
                <a:cs typeface="B Nazanin" panose="00000400000000000000" pitchFamily="2" charset="-78"/>
              </a:rPr>
              <a:t> </a:t>
            </a:r>
            <a:r>
              <a:rPr lang="en-US" sz="1400" b="1" dirty="0" err="1">
                <a:cs typeface="B Nazanin" panose="00000400000000000000" pitchFamily="2" charset="-78"/>
              </a:rPr>
              <a:t>با</a:t>
            </a:r>
            <a:r>
              <a:rPr lang="en-US" sz="1400" b="1" dirty="0">
                <a:cs typeface="B Nazanin" panose="00000400000000000000" pitchFamily="2" charset="-78"/>
              </a:rPr>
              <a:t> شرکت‌های </a:t>
            </a:r>
            <a:r>
              <a:rPr lang="en-US" sz="1400" b="1" dirty="0" err="1">
                <a:cs typeface="B Nazanin" panose="00000400000000000000" pitchFamily="2" charset="-78"/>
              </a:rPr>
              <a:t>آمریکایی</a:t>
            </a:r>
            <a:endParaRPr lang="en-US" sz="1400" b="1" dirty="0">
              <a:cs typeface="B Nazanin" panose="00000400000000000000" pitchFamily="2" charset="-78"/>
            </a:endParaRPr>
          </a:p>
          <a:p>
            <a:pPr marL="285750" indent="-285750" algn="r" rtl="1">
              <a:buFont typeface="Wingdings" panose="05000000000000000000" pitchFamily="2" charset="2"/>
              <a:buChar char="§"/>
            </a:pPr>
            <a:r>
              <a:rPr lang="en-US" sz="1400" b="1" dirty="0" err="1">
                <a:cs typeface="B Nazanin" panose="00000400000000000000" pitchFamily="2" charset="-78"/>
              </a:rPr>
              <a:t>اعزام</a:t>
            </a:r>
            <a:r>
              <a:rPr lang="en-US" sz="1400" b="1" dirty="0">
                <a:cs typeface="B Nazanin" panose="00000400000000000000" pitchFamily="2" charset="-78"/>
              </a:rPr>
              <a:t> </a:t>
            </a:r>
            <a:r>
              <a:rPr lang="en-US" sz="1400" b="1" dirty="0" err="1">
                <a:cs typeface="B Nazanin" panose="00000400000000000000" pitchFamily="2" charset="-78"/>
              </a:rPr>
              <a:t>کارکنان</a:t>
            </a:r>
            <a:r>
              <a:rPr lang="en-US" sz="1400" b="1" dirty="0">
                <a:cs typeface="B Nazanin" panose="00000400000000000000" pitchFamily="2" charset="-78"/>
              </a:rPr>
              <a:t> </a:t>
            </a:r>
            <a:r>
              <a:rPr lang="en-US" sz="1400" b="1" dirty="0" err="1">
                <a:cs typeface="B Nazanin" panose="00000400000000000000" pitchFamily="2" charset="-78"/>
              </a:rPr>
              <a:t>اسپین‌آف‌ها</a:t>
            </a:r>
            <a:r>
              <a:rPr lang="en-US" sz="1400" b="1" dirty="0">
                <a:cs typeface="B Nazanin" panose="00000400000000000000" pitchFamily="2" charset="-78"/>
              </a:rPr>
              <a:t> برای </a:t>
            </a:r>
            <a:r>
              <a:rPr lang="en-US" sz="1400" b="1" dirty="0" err="1">
                <a:cs typeface="B Nazanin" panose="00000400000000000000" pitchFamily="2" charset="-78"/>
              </a:rPr>
              <a:t>آموزش</a:t>
            </a:r>
            <a:r>
              <a:rPr lang="en-US" sz="1400" b="1" dirty="0">
                <a:cs typeface="B Nazanin" panose="00000400000000000000" pitchFamily="2" charset="-78"/>
              </a:rPr>
              <a:t> به آمریکا </a:t>
            </a:r>
          </a:p>
          <a:p>
            <a:pPr marL="285750" indent="-285750" algn="r" rtl="1">
              <a:buFont typeface="Wingdings" panose="05000000000000000000" pitchFamily="2" charset="2"/>
              <a:buChar char="§"/>
            </a:pPr>
            <a:r>
              <a:rPr lang="en-US" sz="1400" b="1" dirty="0" err="1">
                <a:cs typeface="B Nazanin" panose="00000400000000000000" pitchFamily="2" charset="-78"/>
              </a:rPr>
              <a:t>تاسیس</a:t>
            </a:r>
            <a:r>
              <a:rPr lang="en-US" sz="1400" b="1" dirty="0">
                <a:cs typeface="B Nazanin" panose="00000400000000000000" pitchFamily="2" charset="-78"/>
              </a:rPr>
              <a:t> «</a:t>
            </a:r>
            <a:r>
              <a:rPr lang="en-US" sz="1400" b="1" dirty="0" err="1">
                <a:cs typeface="B Nazanin" panose="00000400000000000000" pitchFamily="2" charset="-78"/>
              </a:rPr>
              <a:t>واحدهای</a:t>
            </a:r>
            <a:r>
              <a:rPr lang="en-US" sz="1400" b="1" dirty="0">
                <a:cs typeface="B Nazanin" panose="00000400000000000000" pitchFamily="2" charset="-78"/>
              </a:rPr>
              <a:t> تولید </a:t>
            </a:r>
            <a:r>
              <a:rPr lang="en-US" sz="1400" b="1" dirty="0" err="1">
                <a:cs typeface="B Nazanin" panose="00000400000000000000" pitchFamily="2" charset="-78"/>
              </a:rPr>
              <a:t>آزمایشی</a:t>
            </a:r>
            <a:r>
              <a:rPr lang="en-US" sz="1400" b="1" dirty="0">
                <a:cs typeface="B Nazanin" panose="00000400000000000000" pitchFamily="2" charset="-78"/>
              </a:rPr>
              <a:t>» در </a:t>
            </a:r>
            <a:r>
              <a:rPr lang="en-US" sz="1400" b="1" dirty="0" err="1">
                <a:cs typeface="B Nazanin" panose="00000400000000000000" pitchFamily="2" charset="-78"/>
              </a:rPr>
              <a:t>موسسه</a:t>
            </a:r>
            <a:r>
              <a:rPr lang="en-US" sz="1400" b="1" dirty="0">
                <a:cs typeface="B Nazanin" panose="00000400000000000000" pitchFamily="2" charset="-78"/>
              </a:rPr>
              <a:t> </a:t>
            </a:r>
            <a:r>
              <a:rPr lang="en-US" sz="1400" b="1" dirty="0" err="1">
                <a:cs typeface="B Nazanin" panose="00000400000000000000" pitchFamily="2" charset="-78"/>
              </a:rPr>
              <a:t>تحقیقات</a:t>
            </a:r>
            <a:r>
              <a:rPr lang="en-US" sz="1400" b="1" dirty="0">
                <a:cs typeface="B Nazanin" panose="00000400000000000000" pitchFamily="2" charset="-78"/>
              </a:rPr>
              <a:t> </a:t>
            </a:r>
            <a:r>
              <a:rPr lang="en-US" sz="1400" b="1" dirty="0" err="1">
                <a:cs typeface="B Nazanin" panose="00000400000000000000" pitchFamily="2" charset="-78"/>
              </a:rPr>
              <a:t>فناوری</a:t>
            </a:r>
            <a:r>
              <a:rPr lang="en-US" sz="1400" b="1" dirty="0">
                <a:cs typeface="B Nazanin" panose="00000400000000000000" pitchFamily="2" charset="-78"/>
              </a:rPr>
              <a:t> </a:t>
            </a:r>
            <a:r>
              <a:rPr lang="en-US" sz="1400" b="1" dirty="0" err="1">
                <a:cs typeface="B Nazanin" panose="00000400000000000000" pitchFamily="2" charset="-78"/>
              </a:rPr>
              <a:t>صنعتی</a:t>
            </a:r>
            <a:r>
              <a:rPr lang="en-US" sz="1400" b="1" dirty="0">
                <a:cs typeface="B Nazanin" panose="00000400000000000000" pitchFamily="2" charset="-78"/>
              </a:rPr>
              <a:t> که حدود ۵۰ </a:t>
            </a:r>
            <a:r>
              <a:rPr lang="en-US" sz="1400" b="1" dirty="0" err="1">
                <a:cs typeface="B Nazanin" panose="00000400000000000000" pitchFamily="2" charset="-78"/>
              </a:rPr>
              <a:t>درصد</a:t>
            </a:r>
            <a:r>
              <a:rPr lang="en-US" sz="1400" b="1" dirty="0">
                <a:cs typeface="B Nazanin" panose="00000400000000000000" pitchFamily="2" charset="-78"/>
              </a:rPr>
              <a:t> </a:t>
            </a:r>
            <a:r>
              <a:rPr lang="en-US" sz="1400" b="1" dirty="0" err="1">
                <a:cs typeface="B Nazanin" panose="00000400000000000000" pitchFamily="2" charset="-78"/>
              </a:rPr>
              <a:t>تامین</a:t>
            </a:r>
            <a:r>
              <a:rPr lang="en-US" sz="1400" b="1" dirty="0">
                <a:cs typeface="B Nazanin" panose="00000400000000000000" pitchFamily="2" charset="-78"/>
              </a:rPr>
              <a:t> </a:t>
            </a:r>
            <a:r>
              <a:rPr lang="en-US" sz="1400" b="1" dirty="0" err="1">
                <a:cs typeface="B Nazanin" panose="00000400000000000000" pitchFamily="2" charset="-78"/>
              </a:rPr>
              <a:t>سرمایه</a:t>
            </a:r>
            <a:r>
              <a:rPr lang="en-US" sz="1400" b="1" dirty="0">
                <a:cs typeface="B Nazanin" panose="00000400000000000000" pitchFamily="2" charset="-78"/>
              </a:rPr>
              <a:t> می‌کرد</a:t>
            </a:r>
          </a:p>
          <a:p>
            <a:pPr algn="r" rtl="1"/>
            <a:endParaRPr lang="en-US" sz="1600" b="1" dirty="0">
              <a:cs typeface="B Nazanin" panose="00000400000000000000" pitchFamily="2" charset="-78"/>
            </a:endParaRPr>
          </a:p>
          <a:p>
            <a:pPr algn="ctr" rtl="1"/>
            <a:r>
              <a:rPr lang="en-US" sz="1600" b="1" dirty="0" err="1">
                <a:cs typeface="B Nazanin" panose="00000400000000000000" pitchFamily="2" charset="-78"/>
              </a:rPr>
              <a:t>رسیدن</a:t>
            </a:r>
            <a:r>
              <a:rPr lang="en-US" sz="1600" b="1" dirty="0">
                <a:cs typeface="B Nazanin" panose="00000400000000000000" pitchFamily="2" charset="-78"/>
              </a:rPr>
              <a:t> </a:t>
            </a:r>
            <a:r>
              <a:rPr lang="fa-IR" sz="1600" b="1" dirty="0">
                <a:cs typeface="B Nazanin" panose="00000400000000000000" pitchFamily="2" charset="-78"/>
              </a:rPr>
              <a:t>تایوان </a:t>
            </a:r>
            <a:r>
              <a:rPr lang="en-US" sz="1600" b="1" dirty="0">
                <a:cs typeface="B Nazanin" panose="00000400000000000000" pitchFamily="2" charset="-78"/>
              </a:rPr>
              <a:t>به </a:t>
            </a:r>
            <a:r>
              <a:rPr lang="en-US" sz="1600" b="1" dirty="0" err="1">
                <a:cs typeface="B Nazanin" panose="00000400000000000000" pitchFamily="2" charset="-78"/>
              </a:rPr>
              <a:t>مرزهای</a:t>
            </a:r>
            <a:r>
              <a:rPr lang="en-US" sz="1600" b="1" dirty="0">
                <a:cs typeface="B Nazanin" panose="00000400000000000000" pitchFamily="2" charset="-78"/>
              </a:rPr>
              <a:t> </a:t>
            </a:r>
            <a:r>
              <a:rPr lang="en-US" sz="1600" b="1" dirty="0" err="1">
                <a:cs typeface="B Nazanin" panose="00000400000000000000" pitchFamily="2" charset="-78"/>
              </a:rPr>
              <a:t>فناوری</a:t>
            </a:r>
            <a:r>
              <a:rPr lang="en-US" sz="1600" b="1" dirty="0">
                <a:cs typeface="B Nazanin" panose="00000400000000000000" pitchFamily="2" charset="-78"/>
              </a:rPr>
              <a:t> </a:t>
            </a:r>
            <a:r>
              <a:rPr lang="fa-IR" sz="1600" b="1" dirty="0">
                <a:cs typeface="B Nazanin" panose="00000400000000000000" pitchFamily="2" charset="-78"/>
              </a:rPr>
              <a:t>در صنایع الکترونیک از </a:t>
            </a:r>
            <a:r>
              <a:rPr lang="en-US" sz="1600" b="1" dirty="0" err="1">
                <a:cs typeface="B Nazanin" panose="00000400000000000000" pitchFamily="2" charset="-78"/>
              </a:rPr>
              <a:t>ابتدای</a:t>
            </a:r>
            <a:r>
              <a:rPr lang="en-US" sz="1600" b="1" dirty="0">
                <a:cs typeface="B Nazanin" panose="00000400000000000000" pitchFamily="2" charset="-78"/>
              </a:rPr>
              <a:t> </a:t>
            </a:r>
            <a:r>
              <a:rPr lang="en-US" sz="1600" b="1" dirty="0" err="1">
                <a:cs typeface="B Nazanin" panose="00000400000000000000" pitchFamily="2" charset="-78"/>
              </a:rPr>
              <a:t>دهه</a:t>
            </a:r>
            <a:r>
              <a:rPr lang="en-US" sz="1600" b="1" dirty="0">
                <a:cs typeface="B Nazanin" panose="00000400000000000000" pitchFamily="2" charset="-78"/>
              </a:rPr>
              <a:t> ۱۹۹۰</a:t>
            </a:r>
          </a:p>
        </p:txBody>
      </p:sp>
    </p:spTree>
    <p:extLst>
      <p:ext uri="{BB962C8B-B14F-4D97-AF65-F5344CB8AC3E}">
        <p14:creationId xmlns:p14="http://schemas.microsoft.com/office/powerpoint/2010/main" val="239493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7F56D-CB46-CBF1-D724-8E2B0E497E9B}"/>
              </a:ext>
            </a:extLst>
          </p:cNvPr>
          <p:cNvPicPr>
            <a:picLocks noChangeAspect="1"/>
          </p:cNvPicPr>
          <p:nvPr/>
        </p:nvPicPr>
        <p:blipFill>
          <a:blip r:embed="rId3"/>
          <a:stretch>
            <a:fillRect/>
          </a:stretch>
        </p:blipFill>
        <p:spPr>
          <a:xfrm>
            <a:off x="575725" y="658128"/>
            <a:ext cx="7992549" cy="5541744"/>
          </a:xfrm>
          <a:prstGeom prst="rect">
            <a:avLst/>
          </a:prstGeom>
        </p:spPr>
      </p:pic>
      <p:sp>
        <p:nvSpPr>
          <p:cNvPr id="3" name="Content Placeholder 2"/>
          <p:cNvSpPr>
            <a:spLocks noGrp="1"/>
          </p:cNvSpPr>
          <p:nvPr>
            <p:ph idx="1"/>
          </p:nvPr>
        </p:nvSpPr>
        <p:spPr>
          <a:xfrm>
            <a:off x="457200" y="1752600"/>
            <a:ext cx="8229600" cy="4800600"/>
          </a:xfrm>
        </p:spPr>
        <p:txBody>
          <a:bodyPr>
            <a:normAutofit/>
          </a:bodyPr>
          <a:lstStyle/>
          <a:p>
            <a:endParaRPr lang="en-US" sz="2600" dirty="0"/>
          </a:p>
          <a:p>
            <a:pPr marL="0" indent="0">
              <a:buNone/>
            </a:pPr>
            <a:endParaRPr lang="en-US" sz="2600" dirty="0"/>
          </a:p>
        </p:txBody>
      </p:sp>
      <p:sp>
        <p:nvSpPr>
          <p:cNvPr id="11" name="TextBox 10">
            <a:extLst>
              <a:ext uri="{FF2B5EF4-FFF2-40B4-BE49-F238E27FC236}">
                <a16:creationId xmlns:a16="http://schemas.microsoft.com/office/drawing/2014/main" id="{810880D5-A500-A1D4-5729-64A997339B62}"/>
              </a:ext>
            </a:extLst>
          </p:cNvPr>
          <p:cNvSpPr txBox="1"/>
          <p:nvPr/>
        </p:nvSpPr>
        <p:spPr>
          <a:xfrm>
            <a:off x="381000" y="51602"/>
            <a:ext cx="8675373" cy="461665"/>
          </a:xfrm>
          <a:prstGeom prst="rect">
            <a:avLst/>
          </a:prstGeom>
          <a:noFill/>
        </p:spPr>
        <p:txBody>
          <a:bodyPr wrap="square">
            <a:spAutoFit/>
          </a:bodyPr>
          <a:lstStyle/>
          <a:p>
            <a:pPr algn="r" rtl="1"/>
            <a:r>
              <a:rPr lang="fa-IR" sz="2400" b="1" dirty="0">
                <a:solidFill>
                  <a:srgbClr val="0070C0"/>
                </a:solidFill>
                <a:effectLst>
                  <a:outerShdw blurRad="38100" dist="38100" dir="2700000" algn="tl">
                    <a:srgbClr val="000000">
                      <a:alpha val="43137"/>
                    </a:srgbClr>
                  </a:outerShdw>
                </a:effectLst>
                <a:latin typeface="B Vahid" panose="00000700000000000000" pitchFamily="2" charset="-78"/>
                <a:cs typeface="B Nazanin" panose="00000400000000000000" pitchFamily="2" charset="-78"/>
              </a:rPr>
              <a:t>بخش خصوصی در کجا برای یادگیری عملی </a:t>
            </a:r>
            <a:r>
              <a:rPr lang="fa-IR" sz="2400" b="1" dirty="0">
                <a:solidFill>
                  <a:srgbClr val="0070C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B Nazanin" panose="00000400000000000000" pitchFamily="2" charset="-78"/>
              </a:rPr>
              <a:t>(</a:t>
            </a:r>
            <a:r>
              <a:rPr lang="en-US" sz="2400" b="1" dirty="0">
                <a:solidFill>
                  <a:srgbClr val="0070C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B Nazanin" panose="00000400000000000000" pitchFamily="2" charset="-78"/>
              </a:rPr>
              <a:t>R&amp;D</a:t>
            </a:r>
            <a:r>
              <a:rPr lang="fa-IR" sz="2400" b="1" dirty="0">
                <a:solidFill>
                  <a:srgbClr val="0070C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B Nazanin" panose="00000400000000000000" pitchFamily="2" charset="-78"/>
              </a:rPr>
              <a:t>) هزینه می‌کند؟</a:t>
            </a:r>
            <a:endParaRPr lang="en-US" sz="2400" b="1" dirty="0">
              <a:latin typeface="Cambria" panose="02040503050406030204" pitchFamily="18" charset="0"/>
              <a:ea typeface="Cambria" panose="02040503050406030204" pitchFamily="18" charset="0"/>
              <a:cs typeface="B Nazanin" panose="00000400000000000000" pitchFamily="2" charset="-78"/>
            </a:endParaRPr>
          </a:p>
        </p:txBody>
      </p:sp>
      <p:sp>
        <p:nvSpPr>
          <p:cNvPr id="42" name="Rectangle: Rounded Corners 41" descr="ب">
            <a:extLst>
              <a:ext uri="{FF2B5EF4-FFF2-40B4-BE49-F238E27FC236}">
                <a16:creationId xmlns:a16="http://schemas.microsoft.com/office/drawing/2014/main" id="{D056F96F-B172-9E32-F695-5BE893655208}"/>
              </a:ext>
            </a:extLst>
          </p:cNvPr>
          <p:cNvSpPr/>
          <p:nvPr/>
        </p:nvSpPr>
        <p:spPr>
          <a:xfrm>
            <a:off x="1820624" y="5991930"/>
            <a:ext cx="6050348" cy="381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b="1" dirty="0">
                <a:solidFill>
                  <a:srgbClr val="FF0000"/>
                </a:solidFill>
                <a:cs typeface="B Nazanin" panose="00000400000000000000" pitchFamily="2" charset="-78"/>
              </a:rPr>
              <a:t>ـــــ</a:t>
            </a:r>
            <a:r>
              <a:rPr lang="fa-IR" sz="1400" b="1" dirty="0">
                <a:solidFill>
                  <a:schemeClr val="tx1"/>
                </a:solidFill>
                <a:cs typeface="B Nazanin" panose="00000400000000000000" pitchFamily="2" charset="-78"/>
              </a:rPr>
              <a:t> کره جنوبی </a:t>
            </a:r>
            <a:r>
              <a:rPr lang="fa-IR" sz="1400" b="1" dirty="0">
                <a:solidFill>
                  <a:schemeClr val="tx2">
                    <a:lumMod val="60000"/>
                    <a:lumOff val="40000"/>
                  </a:schemeClr>
                </a:solidFill>
                <a:cs typeface="B Nazanin" panose="00000400000000000000" pitchFamily="2" charset="-78"/>
              </a:rPr>
              <a:t>ـــــ</a:t>
            </a:r>
            <a:r>
              <a:rPr lang="fa-IR" sz="1400" b="1" dirty="0">
                <a:solidFill>
                  <a:schemeClr val="tx1"/>
                </a:solidFill>
                <a:cs typeface="B Nazanin" panose="00000400000000000000" pitchFamily="2" charset="-78"/>
              </a:rPr>
              <a:t> متوسط کشورهای سازمان همکاری اقتصادی برای توسعه (</a:t>
            </a:r>
            <a:r>
              <a:rPr lang="en-US" sz="1400" b="1" dirty="0">
                <a:solidFill>
                  <a:schemeClr val="tx1"/>
                </a:solidFill>
                <a:cs typeface="B Nazanin" panose="00000400000000000000" pitchFamily="2" charset="-78"/>
              </a:rPr>
              <a:t>OECD</a:t>
            </a:r>
            <a:r>
              <a:rPr lang="fa-IR" sz="1400" b="1" dirty="0">
                <a:solidFill>
                  <a:schemeClr val="tx1"/>
                </a:solidFill>
                <a:cs typeface="B Nazanin" panose="00000400000000000000" pitchFamily="2" charset="-78"/>
              </a:rPr>
              <a:t>)</a:t>
            </a:r>
            <a:endParaRPr lang="en-US" sz="1400" b="1" dirty="0">
              <a:solidFill>
                <a:schemeClr val="tx1"/>
              </a:solidFill>
              <a:cs typeface="B Nazanin" panose="00000400000000000000" pitchFamily="2" charset="-78"/>
            </a:endParaRPr>
          </a:p>
        </p:txBody>
      </p:sp>
      <p:sp>
        <p:nvSpPr>
          <p:cNvPr id="45" name="TextBox 44">
            <a:extLst>
              <a:ext uri="{FF2B5EF4-FFF2-40B4-BE49-F238E27FC236}">
                <a16:creationId xmlns:a16="http://schemas.microsoft.com/office/drawing/2014/main" id="{E1163274-5A3F-D341-A35A-B23B0DB813F2}"/>
              </a:ext>
            </a:extLst>
          </p:cNvPr>
          <p:cNvSpPr txBox="1"/>
          <p:nvPr/>
        </p:nvSpPr>
        <p:spPr>
          <a:xfrm>
            <a:off x="1820624" y="6347471"/>
            <a:ext cx="5301428" cy="369332"/>
          </a:xfrm>
          <a:prstGeom prst="rect">
            <a:avLst/>
          </a:prstGeom>
          <a:noFill/>
        </p:spPr>
        <p:txBody>
          <a:bodyPr wrap="square">
            <a:spAutoFit/>
          </a:bodyPr>
          <a:lstStyle/>
          <a:p>
            <a:pPr algn="r" rtl="1"/>
            <a:r>
              <a:rPr lang="fa-IR" sz="1800" b="1" dirty="0">
                <a:solidFill>
                  <a:srgbClr val="0070C0"/>
                </a:solidFill>
                <a:cs typeface="B Nazanin" panose="00000400000000000000" pitchFamily="2" charset="-78"/>
              </a:rPr>
              <a:t>خطرپذیری با سیاست‌های ماموریت‌محور (</a:t>
            </a:r>
            <a:r>
              <a:rPr lang="en-US" sz="1800" b="1" dirty="0">
                <a:solidFill>
                  <a:srgbClr val="0070C0"/>
                </a:solidFill>
                <a:cs typeface="B Nazanin" panose="00000400000000000000" pitchFamily="2" charset="-78"/>
              </a:rPr>
              <a:t>Purpose</a:t>
            </a:r>
            <a:r>
              <a:rPr lang="fa-IR" sz="1800" b="1" dirty="0">
                <a:solidFill>
                  <a:srgbClr val="0070C0"/>
                </a:solidFill>
                <a:cs typeface="B Nazanin" panose="00000400000000000000" pitchFamily="2" charset="-78"/>
              </a:rPr>
              <a:t> </a:t>
            </a:r>
            <a:r>
              <a:rPr lang="en-US" sz="1800" b="1" dirty="0">
                <a:solidFill>
                  <a:srgbClr val="0070C0"/>
                </a:solidFill>
                <a:cs typeface="B Nazanin" panose="00000400000000000000" pitchFamily="2" charset="-78"/>
              </a:rPr>
              <a:t>Specific</a:t>
            </a:r>
            <a:r>
              <a:rPr lang="fa-IR" sz="1800" b="1" dirty="0">
                <a:solidFill>
                  <a:srgbClr val="0070C0"/>
                </a:solidFill>
                <a:cs typeface="B Nazanin" panose="00000400000000000000" pitchFamily="2" charset="-78"/>
              </a:rPr>
              <a:t>)</a:t>
            </a:r>
            <a:endParaRPr lang="en-US" dirty="0"/>
          </a:p>
        </p:txBody>
      </p:sp>
    </p:spTree>
    <p:extLst>
      <p:ext uri="{BB962C8B-B14F-4D97-AF65-F5344CB8AC3E}">
        <p14:creationId xmlns:p14="http://schemas.microsoft.com/office/powerpoint/2010/main" val="4201059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AF3F7D2-D06A-4499-0BF2-9E5F91695CB0}"/>
              </a:ext>
            </a:extLst>
          </p:cNvPr>
          <p:cNvSpPr txBox="1"/>
          <p:nvPr/>
        </p:nvSpPr>
        <p:spPr>
          <a:xfrm>
            <a:off x="381000" y="51602"/>
            <a:ext cx="8675373" cy="461665"/>
          </a:xfrm>
          <a:prstGeom prst="rect">
            <a:avLst/>
          </a:prstGeom>
          <a:noFill/>
        </p:spPr>
        <p:txBody>
          <a:bodyPr wrap="square">
            <a:spAutoFit/>
          </a:bodyPr>
          <a:lstStyle/>
          <a:p>
            <a:pPr algn="ctr" rtl="1"/>
            <a:r>
              <a:rPr lang="fa-IR" sz="2400" b="1" dirty="0">
                <a:solidFill>
                  <a:srgbClr val="0070C0"/>
                </a:solidFill>
                <a:effectLst>
                  <a:outerShdw blurRad="38100" dist="38100" dir="2700000" algn="tl">
                    <a:srgbClr val="000000">
                      <a:alpha val="43137"/>
                    </a:srgbClr>
                  </a:outerShdw>
                </a:effectLst>
                <a:latin typeface="B Vahid" panose="00000700000000000000" pitchFamily="2" charset="-78"/>
                <a:cs typeface="B Nazanin" panose="00000400000000000000" pitchFamily="2" charset="-78"/>
              </a:rPr>
              <a:t>پنج محور اصلی نظریه سیاست صنعتی واقعی </a:t>
            </a:r>
            <a:endParaRPr lang="en-US" sz="2400" b="1" dirty="0">
              <a:cs typeface="B Nazanin" panose="00000400000000000000" pitchFamily="2" charset="-78"/>
            </a:endParaRPr>
          </a:p>
        </p:txBody>
      </p:sp>
      <p:sp>
        <p:nvSpPr>
          <p:cNvPr id="6" name="TextBox 5">
            <a:extLst>
              <a:ext uri="{FF2B5EF4-FFF2-40B4-BE49-F238E27FC236}">
                <a16:creationId xmlns:a16="http://schemas.microsoft.com/office/drawing/2014/main" id="{86EA14EA-847C-6005-EAD6-1ADC875B0DCF}"/>
              </a:ext>
            </a:extLst>
          </p:cNvPr>
          <p:cNvSpPr txBox="1"/>
          <p:nvPr/>
        </p:nvSpPr>
        <p:spPr>
          <a:xfrm>
            <a:off x="1833326" y="762000"/>
            <a:ext cx="5477346" cy="646331"/>
          </a:xfrm>
          <a:prstGeom prst="rect">
            <a:avLst/>
          </a:prstGeom>
          <a:noFill/>
        </p:spPr>
        <p:txBody>
          <a:bodyPr wrap="square">
            <a:spAutoFit/>
          </a:bodyPr>
          <a:lstStyle/>
          <a:p>
            <a:pPr algn="ctr" rtl="1"/>
            <a:r>
              <a:rPr lang="fa-IR" sz="1800" b="1" dirty="0">
                <a:solidFill>
                  <a:srgbClr val="0070C0"/>
                </a:solidFill>
                <a:cs typeface="B Nazanin" panose="00000400000000000000" pitchFamily="2" charset="-78"/>
              </a:rPr>
              <a:t>کلید بالا رفتن از نردبان صنعتی شدن امروز، توسعه صادرات صنایع داخلی و ایجاد فناوری بومی است</a:t>
            </a:r>
            <a:endParaRPr lang="en-US" sz="1800" b="1" dirty="0">
              <a:solidFill>
                <a:srgbClr val="0070C0"/>
              </a:solidFill>
              <a:cs typeface="B Nazanin" panose="00000400000000000000" pitchFamily="2" charset="-78"/>
            </a:endParaRPr>
          </a:p>
        </p:txBody>
      </p:sp>
      <p:sp>
        <p:nvSpPr>
          <p:cNvPr id="8" name="TextBox 7">
            <a:extLst>
              <a:ext uri="{FF2B5EF4-FFF2-40B4-BE49-F238E27FC236}">
                <a16:creationId xmlns:a16="http://schemas.microsoft.com/office/drawing/2014/main" id="{24C90843-14B6-A136-6700-DA0C9EB088BB}"/>
              </a:ext>
            </a:extLst>
          </p:cNvPr>
          <p:cNvSpPr txBox="1"/>
          <p:nvPr/>
        </p:nvSpPr>
        <p:spPr>
          <a:xfrm>
            <a:off x="2135862" y="1782128"/>
            <a:ext cx="4872273" cy="646331"/>
          </a:xfrm>
          <a:prstGeom prst="rect">
            <a:avLst/>
          </a:prstGeom>
          <a:noFill/>
        </p:spPr>
        <p:txBody>
          <a:bodyPr wrap="square">
            <a:spAutoFit/>
          </a:bodyPr>
          <a:lstStyle>
            <a:defPPr>
              <a:defRPr lang="en-US"/>
            </a:defPPr>
            <a:lvl1pPr algn="ctr" rtl="1">
              <a:defRPr b="1">
                <a:solidFill>
                  <a:srgbClr val="0070C0"/>
                </a:solidFill>
                <a:cs typeface="B Nazanin" panose="00000400000000000000" pitchFamily="2" charset="-78"/>
              </a:defRPr>
            </a:lvl1pPr>
          </a:lstStyle>
          <a:p>
            <a:r>
              <a:rPr lang="fa-IR" dirty="0"/>
              <a:t>انتخاب بخش‌ها/ماموریت‌ها به جای صنایع و حضور فعالانه دولت در عین حفظ رقابت و تقویت «تخریب خلاق»</a:t>
            </a:r>
            <a:endParaRPr lang="en-US" dirty="0"/>
          </a:p>
        </p:txBody>
      </p:sp>
      <p:sp>
        <p:nvSpPr>
          <p:cNvPr id="12" name="TextBox 11">
            <a:extLst>
              <a:ext uri="{FF2B5EF4-FFF2-40B4-BE49-F238E27FC236}">
                <a16:creationId xmlns:a16="http://schemas.microsoft.com/office/drawing/2014/main" id="{78F446C5-8A99-A8B3-51A0-4531723171BE}"/>
              </a:ext>
            </a:extLst>
          </p:cNvPr>
          <p:cNvSpPr txBox="1"/>
          <p:nvPr/>
        </p:nvSpPr>
        <p:spPr>
          <a:xfrm>
            <a:off x="1602461" y="2802256"/>
            <a:ext cx="5939074" cy="923330"/>
          </a:xfrm>
          <a:prstGeom prst="rect">
            <a:avLst/>
          </a:prstGeom>
          <a:noFill/>
        </p:spPr>
        <p:txBody>
          <a:bodyPr wrap="square">
            <a:spAutoFit/>
          </a:bodyPr>
          <a:lstStyle>
            <a:defPPr>
              <a:defRPr lang="en-US"/>
            </a:defPPr>
            <a:lvl1pPr algn="ctr" rtl="1">
              <a:defRPr b="1">
                <a:solidFill>
                  <a:srgbClr val="0070C0"/>
                </a:solidFill>
                <a:cs typeface="B Nazanin" panose="00000400000000000000" pitchFamily="2" charset="-78"/>
              </a:defRPr>
            </a:lvl1pPr>
          </a:lstStyle>
          <a:p>
            <a:r>
              <a:rPr lang="fa-IR" dirty="0"/>
              <a:t>در ایجاد و تقویت فناوری بومی، تمرکز بر رقابت در بازارهای بین‌المللی از ناحیه چند صنعت داخلی، معیارسازی با نردبان ارزش افزوده و حرکت به سمت مرزهای فناوری در همان مراحل اولیه به کمک دولت ضروری است</a:t>
            </a:r>
            <a:endParaRPr lang="en-US" dirty="0"/>
          </a:p>
        </p:txBody>
      </p:sp>
      <p:sp>
        <p:nvSpPr>
          <p:cNvPr id="14" name="TextBox 13">
            <a:extLst>
              <a:ext uri="{FF2B5EF4-FFF2-40B4-BE49-F238E27FC236}">
                <a16:creationId xmlns:a16="http://schemas.microsoft.com/office/drawing/2014/main" id="{3144F4D1-0544-F479-86DD-38FC02B04A71}"/>
              </a:ext>
            </a:extLst>
          </p:cNvPr>
          <p:cNvSpPr txBox="1"/>
          <p:nvPr/>
        </p:nvSpPr>
        <p:spPr>
          <a:xfrm>
            <a:off x="1870294" y="4099383"/>
            <a:ext cx="5334002" cy="646331"/>
          </a:xfrm>
          <a:prstGeom prst="rect">
            <a:avLst/>
          </a:prstGeom>
          <a:noFill/>
        </p:spPr>
        <p:txBody>
          <a:bodyPr wrap="square">
            <a:spAutoFit/>
          </a:bodyPr>
          <a:lstStyle>
            <a:defPPr>
              <a:defRPr lang="en-US"/>
            </a:defPPr>
            <a:lvl1pPr algn="ctr" rtl="1">
              <a:defRPr b="1">
                <a:solidFill>
                  <a:srgbClr val="0070C0"/>
                </a:solidFill>
                <a:cs typeface="B Nazanin" panose="00000400000000000000" pitchFamily="2" charset="-78"/>
              </a:defRPr>
            </a:lvl1pPr>
          </a:lstStyle>
          <a:p>
            <a:r>
              <a:rPr lang="fa-IR" dirty="0"/>
              <a:t>دولت سرمایه‌گذار خطرپذیر، مداخلات خود را عین احترام به کارکردهای و انضباط بازاری اعمال می‌کند</a:t>
            </a:r>
            <a:endParaRPr lang="en-US" dirty="0"/>
          </a:p>
        </p:txBody>
      </p:sp>
      <p:sp>
        <p:nvSpPr>
          <p:cNvPr id="16" name="TextBox 15">
            <a:extLst>
              <a:ext uri="{FF2B5EF4-FFF2-40B4-BE49-F238E27FC236}">
                <a16:creationId xmlns:a16="http://schemas.microsoft.com/office/drawing/2014/main" id="{5F72D542-28B3-6B9A-9712-903C790D1BD0}"/>
              </a:ext>
            </a:extLst>
          </p:cNvPr>
          <p:cNvSpPr txBox="1"/>
          <p:nvPr/>
        </p:nvSpPr>
        <p:spPr>
          <a:xfrm>
            <a:off x="2362200" y="5078384"/>
            <a:ext cx="4572000" cy="923330"/>
          </a:xfrm>
          <a:prstGeom prst="rect">
            <a:avLst/>
          </a:prstGeom>
          <a:noFill/>
        </p:spPr>
        <p:txBody>
          <a:bodyPr wrap="square">
            <a:spAutoFit/>
          </a:bodyPr>
          <a:lstStyle>
            <a:defPPr>
              <a:defRPr lang="en-US"/>
            </a:defPPr>
            <a:lvl1pPr algn="ctr" rtl="1">
              <a:defRPr b="1">
                <a:solidFill>
                  <a:srgbClr val="0070C0"/>
                </a:solidFill>
                <a:cs typeface="B Nazanin" panose="00000400000000000000" pitchFamily="2" charset="-78"/>
              </a:defRPr>
            </a:lvl1pPr>
          </a:lstStyle>
          <a:p>
            <a:r>
              <a:rPr lang="fa-IR" dirty="0"/>
              <a:t>سرمایه گذاری روی مهارت‌ها و زیرساخت‌های متناسب با ماموریت‌ها و اهمیت اعمال مشوق‌های تغییر برای صنایع و کارگران (اهمیت انتخاب ابزارها)</a:t>
            </a:r>
            <a:endParaRPr lang="en-US" dirty="0"/>
          </a:p>
        </p:txBody>
      </p:sp>
      <p:sp>
        <p:nvSpPr>
          <p:cNvPr id="18" name="TextBox 17">
            <a:extLst>
              <a:ext uri="{FF2B5EF4-FFF2-40B4-BE49-F238E27FC236}">
                <a16:creationId xmlns:a16="http://schemas.microsoft.com/office/drawing/2014/main" id="{C52F8174-FC42-B244-FC68-C9ED889A3012}"/>
              </a:ext>
            </a:extLst>
          </p:cNvPr>
          <p:cNvSpPr txBox="1"/>
          <p:nvPr/>
        </p:nvSpPr>
        <p:spPr>
          <a:xfrm>
            <a:off x="-34705" y="6375511"/>
            <a:ext cx="4572000" cy="430887"/>
          </a:xfrm>
          <a:prstGeom prst="rect">
            <a:avLst/>
          </a:prstGeom>
          <a:noFill/>
        </p:spPr>
        <p:txBody>
          <a:bodyPr wrap="square">
            <a:spAutoFit/>
          </a:bodyPr>
          <a:lstStyle/>
          <a:p>
            <a:r>
              <a:rPr lang="en-US" sz="1100" dirty="0">
                <a:latin typeface="Cambria" panose="02040503050406030204" pitchFamily="18" charset="0"/>
                <a:ea typeface="Cambria" panose="02040503050406030204" pitchFamily="18" charset="0"/>
              </a:rPr>
              <a:t>Purpose-specific Investment</a:t>
            </a:r>
          </a:p>
          <a:p>
            <a:r>
              <a:rPr lang="en-US" sz="1100" dirty="0">
                <a:latin typeface="Cambria" panose="02040503050406030204" pitchFamily="18" charset="0"/>
                <a:ea typeface="Cambria" panose="02040503050406030204" pitchFamily="18" charset="0"/>
              </a:rPr>
              <a:t>Purpose-specific Skills</a:t>
            </a:r>
          </a:p>
        </p:txBody>
      </p:sp>
    </p:spTree>
    <p:extLst>
      <p:ext uri="{BB962C8B-B14F-4D97-AF65-F5344CB8AC3E}">
        <p14:creationId xmlns:p14="http://schemas.microsoft.com/office/powerpoint/2010/main" val="2969235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AF3F7D2-D06A-4499-0BF2-9E5F91695CB0}"/>
              </a:ext>
            </a:extLst>
          </p:cNvPr>
          <p:cNvSpPr txBox="1"/>
          <p:nvPr/>
        </p:nvSpPr>
        <p:spPr>
          <a:xfrm>
            <a:off x="381000" y="51602"/>
            <a:ext cx="8675373" cy="461665"/>
          </a:xfrm>
          <a:prstGeom prst="rect">
            <a:avLst/>
          </a:prstGeom>
          <a:noFill/>
        </p:spPr>
        <p:txBody>
          <a:bodyPr wrap="square">
            <a:spAutoFit/>
          </a:bodyPr>
          <a:lstStyle/>
          <a:p>
            <a:pPr algn="ctr" rtl="1"/>
            <a:r>
              <a:rPr lang="fa-IR" sz="2400" b="1" dirty="0">
                <a:solidFill>
                  <a:srgbClr val="0070C0"/>
                </a:solidFill>
                <a:effectLst>
                  <a:outerShdw blurRad="38100" dist="38100" dir="2700000" algn="tl">
                    <a:srgbClr val="000000">
                      <a:alpha val="43137"/>
                    </a:srgbClr>
                  </a:outerShdw>
                </a:effectLst>
                <a:latin typeface="B Vahid" panose="00000700000000000000" pitchFamily="2" charset="-78"/>
                <a:cs typeface="B Nazanin" panose="00000400000000000000" pitchFamily="2" charset="-78"/>
              </a:rPr>
              <a:t>نگاه حدی حسنف به سیاست صنعتی عمودی</a:t>
            </a:r>
            <a:endParaRPr lang="en-US" sz="2400" b="1" dirty="0">
              <a:cs typeface="B Nazanin" panose="00000400000000000000" pitchFamily="2" charset="-78"/>
            </a:endParaRPr>
          </a:p>
        </p:txBody>
      </p:sp>
      <p:pic>
        <p:nvPicPr>
          <p:cNvPr id="3" name="Picture 2">
            <a:extLst>
              <a:ext uri="{FF2B5EF4-FFF2-40B4-BE49-F238E27FC236}">
                <a16:creationId xmlns:a16="http://schemas.microsoft.com/office/drawing/2014/main" id="{68E80616-CE29-1D9E-79D8-9EABCC85E0BE}"/>
              </a:ext>
            </a:extLst>
          </p:cNvPr>
          <p:cNvPicPr>
            <a:picLocks noChangeAspect="1"/>
          </p:cNvPicPr>
          <p:nvPr/>
        </p:nvPicPr>
        <p:blipFill>
          <a:blip r:embed="rId2"/>
          <a:stretch>
            <a:fillRect/>
          </a:stretch>
        </p:blipFill>
        <p:spPr>
          <a:xfrm>
            <a:off x="1295400" y="1295400"/>
            <a:ext cx="6866430" cy="4735750"/>
          </a:xfrm>
          <a:prstGeom prst="rect">
            <a:avLst/>
          </a:prstGeom>
        </p:spPr>
      </p:pic>
    </p:spTree>
    <p:extLst>
      <p:ext uri="{BB962C8B-B14F-4D97-AF65-F5344CB8AC3E}">
        <p14:creationId xmlns:p14="http://schemas.microsoft.com/office/powerpoint/2010/main" val="3122776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p:cNvSpPr txBox="1">
            <a:spLocks/>
          </p:cNvSpPr>
          <p:nvPr/>
        </p:nvSpPr>
        <p:spPr>
          <a:xfrm>
            <a:off x="228600" y="153011"/>
            <a:ext cx="8873301" cy="338554"/>
          </a:xfrm>
          <a:prstGeom prst="rect">
            <a:avLst/>
          </a:prstGeom>
          <a:noFill/>
        </p:spPr>
        <p:txBody>
          <a:bodyPr wrap="square">
            <a:spAutoFit/>
          </a:bodyPr>
          <a:lstStyle>
            <a:defPPr>
              <a:defRPr lang="en-US"/>
            </a:defPPr>
            <a:lvl1pPr algn="r" rtl="1">
              <a:defRPr sz="2400" b="1">
                <a:solidFill>
                  <a:srgbClr val="0070C0"/>
                </a:solidFill>
                <a:effectLst>
                  <a:outerShdw blurRad="38100" dist="38100" dir="2700000" algn="tl">
                    <a:srgbClr val="000000">
                      <a:alpha val="43137"/>
                    </a:srgbClr>
                  </a:outerShdw>
                </a:effectLst>
                <a:latin typeface="B Vahid" panose="00000700000000000000" pitchFamily="2" charset="-78"/>
                <a:cs typeface="B Nazanin" panose="0000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fa-IR" sz="1600" dirty="0"/>
              <a:t>ماموریت محوری رشته فعالیت‌ها در سیاست صنعتی پایدار و فراگیر</a:t>
            </a:r>
          </a:p>
        </p:txBody>
      </p:sp>
      <p:pic>
        <p:nvPicPr>
          <p:cNvPr id="2" name="Picture 1">
            <a:extLst>
              <a:ext uri="{FF2B5EF4-FFF2-40B4-BE49-F238E27FC236}">
                <a16:creationId xmlns:a16="http://schemas.microsoft.com/office/drawing/2014/main" id="{DCFF3FC5-1240-E595-7078-035002CFEE2F}"/>
              </a:ext>
            </a:extLst>
          </p:cNvPr>
          <p:cNvPicPr>
            <a:picLocks noChangeAspect="1"/>
          </p:cNvPicPr>
          <p:nvPr/>
        </p:nvPicPr>
        <p:blipFill>
          <a:blip r:embed="rId3"/>
          <a:stretch>
            <a:fillRect/>
          </a:stretch>
        </p:blipFill>
        <p:spPr>
          <a:xfrm>
            <a:off x="2028265" y="1315889"/>
            <a:ext cx="4583933" cy="3147878"/>
          </a:xfrm>
          <a:prstGeom prst="rect">
            <a:avLst/>
          </a:prstGeom>
        </p:spPr>
      </p:pic>
      <p:sp>
        <p:nvSpPr>
          <p:cNvPr id="9" name="Arrow: Pentagon 8">
            <a:extLst>
              <a:ext uri="{FF2B5EF4-FFF2-40B4-BE49-F238E27FC236}">
                <a16:creationId xmlns:a16="http://schemas.microsoft.com/office/drawing/2014/main" id="{0D7EFF86-9E04-BECA-4D58-D402A5164669}"/>
              </a:ext>
            </a:extLst>
          </p:cNvPr>
          <p:cNvSpPr/>
          <p:nvPr/>
        </p:nvSpPr>
        <p:spPr>
          <a:xfrm>
            <a:off x="322366" y="2694736"/>
            <a:ext cx="1306286" cy="412339"/>
          </a:xfrm>
          <a:prstGeom prst="homePlat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965">
              <a:solidFill>
                <a:schemeClr val="tx1"/>
              </a:solidFill>
            </a:endParaRPr>
          </a:p>
        </p:txBody>
      </p:sp>
      <p:sp>
        <p:nvSpPr>
          <p:cNvPr id="10" name="Arrow: Pentagon 9">
            <a:extLst>
              <a:ext uri="{FF2B5EF4-FFF2-40B4-BE49-F238E27FC236}">
                <a16:creationId xmlns:a16="http://schemas.microsoft.com/office/drawing/2014/main" id="{6857EA67-62D5-D0B0-4479-1CEE5844E018}"/>
              </a:ext>
            </a:extLst>
          </p:cNvPr>
          <p:cNvSpPr/>
          <p:nvPr/>
        </p:nvSpPr>
        <p:spPr>
          <a:xfrm>
            <a:off x="332501" y="3142463"/>
            <a:ext cx="1306286" cy="458131"/>
          </a:xfrm>
          <a:prstGeom prst="homePlat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965">
              <a:solidFill>
                <a:schemeClr val="tx1"/>
              </a:solidFill>
            </a:endParaRPr>
          </a:p>
        </p:txBody>
      </p:sp>
      <p:sp>
        <p:nvSpPr>
          <p:cNvPr id="11" name="TextBox 10">
            <a:extLst>
              <a:ext uri="{FF2B5EF4-FFF2-40B4-BE49-F238E27FC236}">
                <a16:creationId xmlns:a16="http://schemas.microsoft.com/office/drawing/2014/main" id="{346EED72-B60E-1A61-A529-5C7A58C43872}"/>
              </a:ext>
            </a:extLst>
          </p:cNvPr>
          <p:cNvSpPr txBox="1"/>
          <p:nvPr/>
        </p:nvSpPr>
        <p:spPr>
          <a:xfrm>
            <a:off x="389133" y="2738178"/>
            <a:ext cx="938893" cy="346249"/>
          </a:xfrm>
          <a:prstGeom prst="rect">
            <a:avLst/>
          </a:prstGeom>
          <a:noFill/>
        </p:spPr>
        <p:txBody>
          <a:bodyPr wrap="square">
            <a:spAutoFit/>
          </a:bodyPr>
          <a:lstStyle>
            <a:defPPr>
              <a:defRPr lang="en-US"/>
            </a:defPPr>
            <a:lvl1pPr algn="ctr">
              <a:defRPr sz="1100" b="1">
                <a:solidFill>
                  <a:schemeClr val="tx1"/>
                </a:solidFill>
                <a:cs typeface="B Traffic" panose="0000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fa-IR" sz="825" dirty="0"/>
              <a:t>منابع کشاورزی</a:t>
            </a:r>
            <a:endParaRPr lang="en-US" sz="825" dirty="0"/>
          </a:p>
          <a:p>
            <a:r>
              <a:rPr lang="en-US" sz="825" dirty="0">
                <a:solidFill>
                  <a:srgbClr val="FF0000"/>
                </a:solidFill>
              </a:rPr>
              <a:t>ISIC CODE : </a:t>
            </a:r>
            <a:r>
              <a:rPr lang="fa-IR" sz="825" dirty="0">
                <a:solidFill>
                  <a:srgbClr val="FF0000"/>
                </a:solidFill>
              </a:rPr>
              <a:t>۱</a:t>
            </a:r>
            <a:endParaRPr lang="en-US" sz="825" dirty="0">
              <a:solidFill>
                <a:srgbClr val="FF0000"/>
              </a:solidFill>
            </a:endParaRPr>
          </a:p>
        </p:txBody>
      </p:sp>
      <p:sp>
        <p:nvSpPr>
          <p:cNvPr id="17" name="TextBox 16">
            <a:extLst>
              <a:ext uri="{FF2B5EF4-FFF2-40B4-BE49-F238E27FC236}">
                <a16:creationId xmlns:a16="http://schemas.microsoft.com/office/drawing/2014/main" id="{EE1B935C-B19E-1064-B3EB-16EA89942916}"/>
              </a:ext>
            </a:extLst>
          </p:cNvPr>
          <p:cNvSpPr txBox="1"/>
          <p:nvPr/>
        </p:nvSpPr>
        <p:spPr>
          <a:xfrm>
            <a:off x="6822838" y="2199169"/>
            <a:ext cx="1194770" cy="389337"/>
          </a:xfrm>
          <a:prstGeom prst="rect">
            <a:avLst/>
          </a:prstGeom>
          <a:noFill/>
        </p:spPr>
        <p:txBody>
          <a:bodyPr wrap="square" rtlCol="0">
            <a:spAutoFit/>
          </a:bodyPr>
          <a:lstStyle/>
          <a:p>
            <a:pPr algn="ctr"/>
            <a:r>
              <a:rPr lang="fa-IR" sz="965" b="1" dirty="0">
                <a:solidFill>
                  <a:schemeClr val="bg1"/>
                </a:solidFill>
                <a:cs typeface="B Traffic" panose="00000400000000000000" pitchFamily="2" charset="-78"/>
              </a:rPr>
              <a:t>خدمات صنعتی کشاورزی</a:t>
            </a:r>
            <a:endParaRPr lang="en-US" sz="965" b="1" dirty="0">
              <a:solidFill>
                <a:schemeClr val="bg1"/>
              </a:solidFill>
              <a:cs typeface="B Traffic" panose="00000400000000000000" pitchFamily="2" charset="-78"/>
            </a:endParaRPr>
          </a:p>
        </p:txBody>
      </p:sp>
      <p:sp>
        <p:nvSpPr>
          <p:cNvPr id="18" name="TextBox 17">
            <a:extLst>
              <a:ext uri="{FF2B5EF4-FFF2-40B4-BE49-F238E27FC236}">
                <a16:creationId xmlns:a16="http://schemas.microsoft.com/office/drawing/2014/main" id="{A5796E37-7795-0A47-27D0-681D68515D71}"/>
              </a:ext>
            </a:extLst>
          </p:cNvPr>
          <p:cNvSpPr txBox="1"/>
          <p:nvPr/>
        </p:nvSpPr>
        <p:spPr>
          <a:xfrm>
            <a:off x="418050" y="2365062"/>
            <a:ext cx="938893" cy="24083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a-IR" sz="965" b="1" dirty="0">
                <a:cs typeface="B Traffic" panose="00000400000000000000" pitchFamily="2" charset="-78"/>
              </a:rPr>
              <a:t>پیش از ساخت</a:t>
            </a:r>
            <a:endParaRPr lang="en-US" sz="965" b="1" dirty="0">
              <a:cs typeface="B Traffic" panose="00000400000000000000" pitchFamily="2" charset="-78"/>
            </a:endParaRPr>
          </a:p>
        </p:txBody>
      </p:sp>
      <p:sp>
        <p:nvSpPr>
          <p:cNvPr id="21" name="Arrow: Pentagon 20">
            <a:extLst>
              <a:ext uri="{FF2B5EF4-FFF2-40B4-BE49-F238E27FC236}">
                <a16:creationId xmlns:a16="http://schemas.microsoft.com/office/drawing/2014/main" id="{E9B54735-98E2-E937-3B5B-8A693202403F}"/>
              </a:ext>
            </a:extLst>
          </p:cNvPr>
          <p:cNvSpPr/>
          <p:nvPr/>
        </p:nvSpPr>
        <p:spPr>
          <a:xfrm>
            <a:off x="1833177" y="4532674"/>
            <a:ext cx="5061303" cy="210776"/>
          </a:xfrm>
          <a:prstGeom prst="homePlat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965">
              <a:solidFill>
                <a:schemeClr val="tx1"/>
              </a:solidFill>
            </a:endParaRPr>
          </a:p>
        </p:txBody>
      </p:sp>
      <p:sp>
        <p:nvSpPr>
          <p:cNvPr id="22" name="TextBox 21">
            <a:extLst>
              <a:ext uri="{FF2B5EF4-FFF2-40B4-BE49-F238E27FC236}">
                <a16:creationId xmlns:a16="http://schemas.microsoft.com/office/drawing/2014/main" id="{F2AF0AFA-C4A0-3048-033B-2E7055335066}"/>
              </a:ext>
            </a:extLst>
          </p:cNvPr>
          <p:cNvSpPr txBox="1"/>
          <p:nvPr/>
        </p:nvSpPr>
        <p:spPr>
          <a:xfrm>
            <a:off x="2186026" y="4555780"/>
            <a:ext cx="4151767" cy="219291"/>
          </a:xfrm>
          <a:prstGeom prst="rect">
            <a:avLst/>
          </a:prstGeom>
          <a:noFill/>
        </p:spPr>
        <p:txBody>
          <a:bodyPr wrap="square">
            <a:spAutoFit/>
          </a:bodyPr>
          <a:lstStyle>
            <a:defPPr>
              <a:defRPr lang="en-US"/>
            </a:defPPr>
            <a:lvl1pPr algn="ctr">
              <a:defRPr sz="1100" b="1">
                <a:solidFill>
                  <a:schemeClr val="tx1"/>
                </a:solidFill>
                <a:cs typeface="B Traffic" panose="0000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rtl="1"/>
            <a:r>
              <a:rPr lang="en-US" sz="825" dirty="0"/>
              <a:t> / </a:t>
            </a:r>
            <a:r>
              <a:rPr lang="en-US" sz="825" dirty="0">
                <a:solidFill>
                  <a:srgbClr val="FF0000"/>
                </a:solidFill>
              </a:rPr>
              <a:t>ISIC 41-43</a:t>
            </a:r>
            <a:r>
              <a:rPr lang="fa-IR" sz="825" dirty="0"/>
              <a:t>ساختمان و زیرساخت</a:t>
            </a:r>
            <a:endParaRPr lang="en-US" sz="825" dirty="0"/>
          </a:p>
        </p:txBody>
      </p:sp>
      <p:sp>
        <p:nvSpPr>
          <p:cNvPr id="29" name="Arrow: Pentagon 28">
            <a:extLst>
              <a:ext uri="{FF2B5EF4-FFF2-40B4-BE49-F238E27FC236}">
                <a16:creationId xmlns:a16="http://schemas.microsoft.com/office/drawing/2014/main" id="{49287693-91DA-CC75-6A3E-E12EEC31AB92}"/>
              </a:ext>
            </a:extLst>
          </p:cNvPr>
          <p:cNvSpPr/>
          <p:nvPr/>
        </p:nvSpPr>
        <p:spPr>
          <a:xfrm>
            <a:off x="1837314" y="4722243"/>
            <a:ext cx="5061303" cy="210776"/>
          </a:xfrm>
          <a:prstGeom prst="homePlat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965">
              <a:solidFill>
                <a:schemeClr val="tx1"/>
              </a:solidFill>
            </a:endParaRPr>
          </a:p>
        </p:txBody>
      </p:sp>
      <p:sp>
        <p:nvSpPr>
          <p:cNvPr id="30" name="TextBox 29">
            <a:extLst>
              <a:ext uri="{FF2B5EF4-FFF2-40B4-BE49-F238E27FC236}">
                <a16:creationId xmlns:a16="http://schemas.microsoft.com/office/drawing/2014/main" id="{130107D0-CD6C-1D50-7760-787CC260B3AD}"/>
              </a:ext>
            </a:extLst>
          </p:cNvPr>
          <p:cNvSpPr txBox="1"/>
          <p:nvPr/>
        </p:nvSpPr>
        <p:spPr>
          <a:xfrm>
            <a:off x="2168276" y="4745348"/>
            <a:ext cx="4146903" cy="219291"/>
          </a:xfrm>
          <a:prstGeom prst="rect">
            <a:avLst/>
          </a:prstGeom>
          <a:noFill/>
        </p:spPr>
        <p:txBody>
          <a:bodyPr wrap="square">
            <a:spAutoFit/>
          </a:bodyPr>
          <a:lstStyle>
            <a:defPPr>
              <a:defRPr lang="en-US"/>
            </a:defPPr>
            <a:lvl1pPr algn="ctr" rtl="1">
              <a:defRPr sz="1100" b="1">
                <a:solidFill>
                  <a:schemeClr val="tx1"/>
                </a:solidFill>
                <a:cs typeface="B Traffic" panose="0000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825" dirty="0"/>
              <a:t> / </a:t>
            </a:r>
            <a:r>
              <a:rPr lang="en-US" sz="825" dirty="0">
                <a:solidFill>
                  <a:srgbClr val="FF0000"/>
                </a:solidFill>
              </a:rPr>
              <a:t>ISIC 45-53</a:t>
            </a:r>
            <a:r>
              <a:rPr lang="fa-IR" sz="825" dirty="0"/>
              <a:t>عمده‌فروشی و خرده‌فروشی، حمل و نقل و انبارداری (نظام توزیع، بازرگانی و تجارت) </a:t>
            </a:r>
            <a:endParaRPr lang="en-US" sz="825" dirty="0"/>
          </a:p>
        </p:txBody>
      </p:sp>
      <p:sp>
        <p:nvSpPr>
          <p:cNvPr id="31" name="Arrow: Pentagon 30">
            <a:extLst>
              <a:ext uri="{FF2B5EF4-FFF2-40B4-BE49-F238E27FC236}">
                <a16:creationId xmlns:a16="http://schemas.microsoft.com/office/drawing/2014/main" id="{98F0B30E-8E18-169A-4AC1-3DBF54653C1C}"/>
              </a:ext>
            </a:extLst>
          </p:cNvPr>
          <p:cNvSpPr/>
          <p:nvPr/>
        </p:nvSpPr>
        <p:spPr>
          <a:xfrm>
            <a:off x="1838041" y="4934236"/>
            <a:ext cx="5061303" cy="210776"/>
          </a:xfrm>
          <a:prstGeom prst="homePlat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965">
              <a:solidFill>
                <a:schemeClr val="tx1"/>
              </a:solidFill>
            </a:endParaRPr>
          </a:p>
        </p:txBody>
      </p:sp>
      <p:sp>
        <p:nvSpPr>
          <p:cNvPr id="32" name="TextBox 31">
            <a:extLst>
              <a:ext uri="{FF2B5EF4-FFF2-40B4-BE49-F238E27FC236}">
                <a16:creationId xmlns:a16="http://schemas.microsoft.com/office/drawing/2014/main" id="{D2BBFB75-225C-8639-6C29-DF5BA7A88F0F}"/>
              </a:ext>
            </a:extLst>
          </p:cNvPr>
          <p:cNvSpPr txBox="1"/>
          <p:nvPr/>
        </p:nvSpPr>
        <p:spPr>
          <a:xfrm>
            <a:off x="2190890" y="4950046"/>
            <a:ext cx="4146903" cy="219291"/>
          </a:xfrm>
          <a:prstGeom prst="rect">
            <a:avLst/>
          </a:prstGeom>
          <a:noFill/>
        </p:spPr>
        <p:txBody>
          <a:bodyPr wrap="square">
            <a:spAutoFit/>
          </a:bodyPr>
          <a:lstStyle>
            <a:defPPr>
              <a:defRPr lang="en-US"/>
            </a:defPPr>
            <a:lvl1pPr algn="ctr" rtl="1">
              <a:defRPr sz="1100" b="1">
                <a:solidFill>
                  <a:schemeClr val="tx1"/>
                </a:solidFill>
                <a:cs typeface="B Traffic" panose="0000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825" dirty="0"/>
              <a:t> / </a:t>
            </a:r>
            <a:r>
              <a:rPr lang="en-US" sz="825" dirty="0">
                <a:solidFill>
                  <a:srgbClr val="FF0000"/>
                </a:solidFill>
              </a:rPr>
              <a:t>ISIC 58-63</a:t>
            </a:r>
            <a:r>
              <a:rPr lang="fa-IR" sz="825" dirty="0"/>
              <a:t>اطلاعات و ارتباطات (</a:t>
            </a:r>
            <a:r>
              <a:rPr lang="en-US" sz="825" dirty="0"/>
              <a:t>ICT</a:t>
            </a:r>
            <a:r>
              <a:rPr lang="fa-IR" sz="825" dirty="0"/>
              <a:t>)</a:t>
            </a:r>
            <a:endParaRPr lang="en-US" sz="825" dirty="0"/>
          </a:p>
        </p:txBody>
      </p:sp>
      <p:sp>
        <p:nvSpPr>
          <p:cNvPr id="33" name="Arrow: Pentagon 32">
            <a:extLst>
              <a:ext uri="{FF2B5EF4-FFF2-40B4-BE49-F238E27FC236}">
                <a16:creationId xmlns:a16="http://schemas.microsoft.com/office/drawing/2014/main" id="{87BAC44B-95E6-D07F-708A-12C6210415AD}"/>
              </a:ext>
            </a:extLst>
          </p:cNvPr>
          <p:cNvSpPr/>
          <p:nvPr/>
        </p:nvSpPr>
        <p:spPr>
          <a:xfrm>
            <a:off x="1835876" y="5130806"/>
            <a:ext cx="5061303" cy="210776"/>
          </a:xfrm>
          <a:prstGeom prst="homePlat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965">
              <a:solidFill>
                <a:schemeClr val="tx1"/>
              </a:solidFill>
            </a:endParaRPr>
          </a:p>
        </p:txBody>
      </p:sp>
      <p:sp>
        <p:nvSpPr>
          <p:cNvPr id="35" name="TextBox 34">
            <a:extLst>
              <a:ext uri="{FF2B5EF4-FFF2-40B4-BE49-F238E27FC236}">
                <a16:creationId xmlns:a16="http://schemas.microsoft.com/office/drawing/2014/main" id="{1E2BA4BA-2A2E-D020-DF07-9FF806617E95}"/>
              </a:ext>
            </a:extLst>
          </p:cNvPr>
          <p:cNvSpPr txBox="1"/>
          <p:nvPr/>
        </p:nvSpPr>
        <p:spPr>
          <a:xfrm>
            <a:off x="2210613" y="5153911"/>
            <a:ext cx="4146903" cy="219291"/>
          </a:xfrm>
          <a:prstGeom prst="rect">
            <a:avLst/>
          </a:prstGeom>
          <a:noFill/>
        </p:spPr>
        <p:txBody>
          <a:bodyPr wrap="square">
            <a:spAutoFit/>
          </a:bodyPr>
          <a:lstStyle>
            <a:defPPr>
              <a:defRPr lang="en-US"/>
            </a:defPPr>
            <a:lvl1pPr algn="ctr" rtl="1">
              <a:defRPr sz="1100" b="1">
                <a:solidFill>
                  <a:schemeClr val="tx1"/>
                </a:solidFill>
                <a:cs typeface="B Traffic" panose="0000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825" dirty="0"/>
              <a:t> / </a:t>
            </a:r>
            <a:r>
              <a:rPr lang="en-US" sz="825" dirty="0">
                <a:solidFill>
                  <a:srgbClr val="FF0000"/>
                </a:solidFill>
              </a:rPr>
              <a:t>ISIC 64-66</a:t>
            </a:r>
            <a:r>
              <a:rPr lang="fa-IR" sz="825" dirty="0"/>
              <a:t>فعالیت‌های مالی و بیمه</a:t>
            </a:r>
            <a:endParaRPr lang="en-US" sz="825" dirty="0"/>
          </a:p>
        </p:txBody>
      </p:sp>
      <p:sp>
        <p:nvSpPr>
          <p:cNvPr id="36" name="Arrow: Pentagon 35">
            <a:extLst>
              <a:ext uri="{FF2B5EF4-FFF2-40B4-BE49-F238E27FC236}">
                <a16:creationId xmlns:a16="http://schemas.microsoft.com/office/drawing/2014/main" id="{D6C8185C-54A6-7FBD-84C9-A433027C53C5}"/>
              </a:ext>
            </a:extLst>
          </p:cNvPr>
          <p:cNvSpPr/>
          <p:nvPr/>
        </p:nvSpPr>
        <p:spPr>
          <a:xfrm>
            <a:off x="1835876" y="5322799"/>
            <a:ext cx="5061303" cy="210776"/>
          </a:xfrm>
          <a:prstGeom prst="homePlat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965">
              <a:solidFill>
                <a:schemeClr val="tx1"/>
              </a:solidFill>
            </a:endParaRPr>
          </a:p>
        </p:txBody>
      </p:sp>
      <p:sp>
        <p:nvSpPr>
          <p:cNvPr id="37" name="TextBox 36">
            <a:extLst>
              <a:ext uri="{FF2B5EF4-FFF2-40B4-BE49-F238E27FC236}">
                <a16:creationId xmlns:a16="http://schemas.microsoft.com/office/drawing/2014/main" id="{083609CE-3A2F-549D-4452-C0275F58B9C7}"/>
              </a:ext>
            </a:extLst>
          </p:cNvPr>
          <p:cNvSpPr txBox="1"/>
          <p:nvPr/>
        </p:nvSpPr>
        <p:spPr>
          <a:xfrm>
            <a:off x="2210613" y="5345904"/>
            <a:ext cx="4146903" cy="219291"/>
          </a:xfrm>
          <a:prstGeom prst="rect">
            <a:avLst/>
          </a:prstGeom>
          <a:noFill/>
        </p:spPr>
        <p:txBody>
          <a:bodyPr wrap="square">
            <a:spAutoFit/>
          </a:bodyPr>
          <a:lstStyle>
            <a:defPPr>
              <a:defRPr lang="en-US"/>
            </a:defPPr>
            <a:lvl1pPr algn="ctr" rtl="1">
              <a:defRPr sz="1100" b="1">
                <a:solidFill>
                  <a:schemeClr val="tx1"/>
                </a:solidFill>
                <a:cs typeface="B Traffic" panose="0000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825" dirty="0"/>
              <a:t> / </a:t>
            </a:r>
            <a:r>
              <a:rPr lang="en-US" sz="825" dirty="0">
                <a:solidFill>
                  <a:srgbClr val="FF0000"/>
                </a:solidFill>
              </a:rPr>
              <a:t>ISIC 69-75</a:t>
            </a:r>
            <a:r>
              <a:rPr lang="fa-IR" sz="825" dirty="0"/>
              <a:t>فعالیت‌های حرفه‌ای، علمی و فنی</a:t>
            </a:r>
            <a:endParaRPr lang="en-US" sz="825" dirty="0"/>
          </a:p>
        </p:txBody>
      </p:sp>
      <p:sp>
        <p:nvSpPr>
          <p:cNvPr id="38" name="Arrow: Pentagon 37">
            <a:extLst>
              <a:ext uri="{FF2B5EF4-FFF2-40B4-BE49-F238E27FC236}">
                <a16:creationId xmlns:a16="http://schemas.microsoft.com/office/drawing/2014/main" id="{0B6BFEC3-199A-DCD7-ED2A-C4403E55DE88}"/>
              </a:ext>
            </a:extLst>
          </p:cNvPr>
          <p:cNvSpPr/>
          <p:nvPr/>
        </p:nvSpPr>
        <p:spPr>
          <a:xfrm>
            <a:off x="1843172" y="5526682"/>
            <a:ext cx="5061303" cy="210776"/>
          </a:xfrm>
          <a:prstGeom prst="homePlat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965">
              <a:solidFill>
                <a:schemeClr val="tx1"/>
              </a:solidFill>
            </a:endParaRPr>
          </a:p>
        </p:txBody>
      </p:sp>
      <p:sp>
        <p:nvSpPr>
          <p:cNvPr id="39" name="TextBox 38">
            <a:extLst>
              <a:ext uri="{FF2B5EF4-FFF2-40B4-BE49-F238E27FC236}">
                <a16:creationId xmlns:a16="http://schemas.microsoft.com/office/drawing/2014/main" id="{814D0047-6E05-C428-A111-F868054121E4}"/>
              </a:ext>
            </a:extLst>
          </p:cNvPr>
          <p:cNvSpPr txBox="1"/>
          <p:nvPr/>
        </p:nvSpPr>
        <p:spPr>
          <a:xfrm>
            <a:off x="2210613" y="5549787"/>
            <a:ext cx="4146903" cy="219291"/>
          </a:xfrm>
          <a:prstGeom prst="rect">
            <a:avLst/>
          </a:prstGeom>
          <a:noFill/>
        </p:spPr>
        <p:txBody>
          <a:bodyPr wrap="square">
            <a:spAutoFit/>
          </a:bodyPr>
          <a:lstStyle>
            <a:defPPr>
              <a:defRPr lang="en-US"/>
            </a:defPPr>
            <a:lvl1pPr algn="ctr" rtl="1">
              <a:defRPr sz="1100" b="1">
                <a:solidFill>
                  <a:schemeClr val="tx1"/>
                </a:solidFill>
                <a:cs typeface="B Traffic" panose="0000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825" dirty="0"/>
              <a:t> / </a:t>
            </a:r>
            <a:r>
              <a:rPr lang="en-US" sz="825" dirty="0">
                <a:solidFill>
                  <a:srgbClr val="FF0000"/>
                </a:solidFill>
              </a:rPr>
              <a:t>ISIC 77-85</a:t>
            </a:r>
            <a:r>
              <a:rPr lang="fa-IR" sz="825" dirty="0"/>
              <a:t>فعالیت‌های اداری و خدمات پشتیبانی</a:t>
            </a:r>
            <a:endParaRPr lang="en-US" sz="825" dirty="0"/>
          </a:p>
        </p:txBody>
      </p:sp>
      <p:sp>
        <p:nvSpPr>
          <p:cNvPr id="40" name="Arrow: Pentagon 39">
            <a:extLst>
              <a:ext uri="{FF2B5EF4-FFF2-40B4-BE49-F238E27FC236}">
                <a16:creationId xmlns:a16="http://schemas.microsoft.com/office/drawing/2014/main" id="{DC280495-24E3-9092-DE89-84F9297AAA8E}"/>
              </a:ext>
            </a:extLst>
          </p:cNvPr>
          <p:cNvSpPr/>
          <p:nvPr/>
        </p:nvSpPr>
        <p:spPr>
          <a:xfrm>
            <a:off x="6719833" y="2950947"/>
            <a:ext cx="1306286" cy="412339"/>
          </a:xfrm>
          <a:prstGeom prst="homePlate">
            <a:avLst/>
          </a:prstGeom>
          <a:gradFill flip="none" rotWithShape="1">
            <a:gsLst>
              <a:gs pos="0">
                <a:srgbClr val="D5AB92">
                  <a:tint val="66000"/>
                  <a:satMod val="160000"/>
                </a:srgbClr>
              </a:gs>
              <a:gs pos="50000">
                <a:srgbClr val="D5AB92">
                  <a:tint val="44500"/>
                  <a:satMod val="160000"/>
                </a:srgbClr>
              </a:gs>
              <a:gs pos="100000">
                <a:srgbClr val="D5AB92">
                  <a:tint val="23500"/>
                  <a:satMod val="160000"/>
                </a:srgb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5">
              <a:solidFill>
                <a:schemeClr val="tx1"/>
              </a:solidFill>
            </a:endParaRPr>
          </a:p>
        </p:txBody>
      </p:sp>
      <p:sp>
        <p:nvSpPr>
          <p:cNvPr id="41" name="TextBox 40">
            <a:extLst>
              <a:ext uri="{FF2B5EF4-FFF2-40B4-BE49-F238E27FC236}">
                <a16:creationId xmlns:a16="http://schemas.microsoft.com/office/drawing/2014/main" id="{9E651203-BB7C-FED2-CB1B-6A7E8CCE2CC9}"/>
              </a:ext>
            </a:extLst>
          </p:cNvPr>
          <p:cNvSpPr txBox="1"/>
          <p:nvPr/>
        </p:nvSpPr>
        <p:spPr>
          <a:xfrm>
            <a:off x="6786600" y="3023572"/>
            <a:ext cx="938893" cy="346249"/>
          </a:xfrm>
          <a:prstGeom prst="rect">
            <a:avLst/>
          </a:prstGeom>
          <a:noFill/>
        </p:spPr>
        <p:txBody>
          <a:bodyPr wrap="square" rtlCol="0">
            <a:spAutoFit/>
          </a:bodyPr>
          <a:lstStyle/>
          <a:p>
            <a:pPr algn="ctr"/>
            <a:r>
              <a:rPr lang="fa-IR" sz="825" b="1" dirty="0">
                <a:cs typeface="B Traffic" panose="00000400000000000000" pitchFamily="2" charset="-78"/>
              </a:rPr>
              <a:t>تجارت و با زرگانی</a:t>
            </a:r>
            <a:endParaRPr lang="en-US" sz="825" b="1" dirty="0">
              <a:cs typeface="B Traffic" panose="00000400000000000000" pitchFamily="2" charset="-78"/>
            </a:endParaRPr>
          </a:p>
          <a:p>
            <a:pPr algn="ctr"/>
            <a:r>
              <a:rPr lang="en-US" sz="825" b="1" dirty="0">
                <a:solidFill>
                  <a:srgbClr val="FF0000"/>
                </a:solidFill>
                <a:cs typeface="B Traffic" panose="00000400000000000000" pitchFamily="2" charset="-78"/>
              </a:rPr>
              <a:t>ISIC CODE 45-53</a:t>
            </a:r>
          </a:p>
        </p:txBody>
      </p:sp>
      <p:sp>
        <p:nvSpPr>
          <p:cNvPr id="42" name="Arrow: Pentagon 41">
            <a:extLst>
              <a:ext uri="{FF2B5EF4-FFF2-40B4-BE49-F238E27FC236}">
                <a16:creationId xmlns:a16="http://schemas.microsoft.com/office/drawing/2014/main" id="{EC66631F-B1C3-8797-A936-3562328FDA1A}"/>
              </a:ext>
            </a:extLst>
          </p:cNvPr>
          <p:cNvSpPr/>
          <p:nvPr/>
        </p:nvSpPr>
        <p:spPr>
          <a:xfrm>
            <a:off x="6719833" y="2502215"/>
            <a:ext cx="1306286" cy="412339"/>
          </a:xfrm>
          <a:prstGeom prst="homePlate">
            <a:avLst/>
          </a:prstGeom>
          <a:gradFill flip="none" rotWithShape="1">
            <a:gsLst>
              <a:gs pos="0">
                <a:srgbClr val="D5AB92">
                  <a:tint val="66000"/>
                  <a:satMod val="160000"/>
                </a:srgbClr>
              </a:gs>
              <a:gs pos="50000">
                <a:srgbClr val="D5AB92">
                  <a:tint val="44500"/>
                  <a:satMod val="160000"/>
                </a:srgbClr>
              </a:gs>
              <a:gs pos="100000">
                <a:srgbClr val="D5AB92">
                  <a:tint val="23500"/>
                  <a:satMod val="160000"/>
                </a:srgb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5">
              <a:solidFill>
                <a:schemeClr val="tx1"/>
              </a:solidFill>
            </a:endParaRPr>
          </a:p>
        </p:txBody>
      </p:sp>
      <p:sp>
        <p:nvSpPr>
          <p:cNvPr id="43" name="TextBox 42">
            <a:extLst>
              <a:ext uri="{FF2B5EF4-FFF2-40B4-BE49-F238E27FC236}">
                <a16:creationId xmlns:a16="http://schemas.microsoft.com/office/drawing/2014/main" id="{25A20B96-63D6-1A54-A422-676971E27547}"/>
              </a:ext>
            </a:extLst>
          </p:cNvPr>
          <p:cNvSpPr txBox="1"/>
          <p:nvPr/>
        </p:nvSpPr>
        <p:spPr>
          <a:xfrm>
            <a:off x="6786600" y="2574841"/>
            <a:ext cx="938893" cy="450123"/>
          </a:xfrm>
          <a:prstGeom prst="rect">
            <a:avLst/>
          </a:prstGeom>
          <a:noFill/>
        </p:spPr>
        <p:txBody>
          <a:bodyPr wrap="square" rtlCol="0">
            <a:spAutoFit/>
          </a:bodyPr>
          <a:lstStyle/>
          <a:p>
            <a:pPr algn="ctr"/>
            <a:r>
              <a:rPr lang="fa-IR" sz="750" b="1" dirty="0">
                <a:cs typeface="B Traffic" panose="00000400000000000000" pitchFamily="2" charset="-78"/>
              </a:rPr>
              <a:t>ساختمان و زیرساخت</a:t>
            </a:r>
            <a:endParaRPr lang="en-US" sz="750" b="1" dirty="0">
              <a:cs typeface="B Traffic" panose="00000400000000000000" pitchFamily="2" charset="-78"/>
            </a:endParaRPr>
          </a:p>
          <a:p>
            <a:pPr algn="ctr"/>
            <a:r>
              <a:rPr lang="en-US" sz="825" b="1" dirty="0">
                <a:solidFill>
                  <a:srgbClr val="FF0000"/>
                </a:solidFill>
                <a:cs typeface="B Traffic" panose="00000400000000000000" pitchFamily="2" charset="-78"/>
              </a:rPr>
              <a:t>ISIC CODE 41-43</a:t>
            </a:r>
          </a:p>
        </p:txBody>
      </p:sp>
      <p:sp>
        <p:nvSpPr>
          <p:cNvPr id="44" name="Arrow: Pentagon 43">
            <a:extLst>
              <a:ext uri="{FF2B5EF4-FFF2-40B4-BE49-F238E27FC236}">
                <a16:creationId xmlns:a16="http://schemas.microsoft.com/office/drawing/2014/main" id="{0B150915-D606-CA7A-F573-4D16AA5254E5}"/>
              </a:ext>
            </a:extLst>
          </p:cNvPr>
          <p:cNvSpPr/>
          <p:nvPr/>
        </p:nvSpPr>
        <p:spPr>
          <a:xfrm>
            <a:off x="6711322" y="3394425"/>
            <a:ext cx="1306286" cy="412339"/>
          </a:xfrm>
          <a:prstGeom prst="homePlate">
            <a:avLst/>
          </a:prstGeom>
          <a:gradFill flip="none" rotWithShape="1">
            <a:gsLst>
              <a:gs pos="0">
                <a:srgbClr val="D5AB92">
                  <a:tint val="66000"/>
                  <a:satMod val="160000"/>
                </a:srgbClr>
              </a:gs>
              <a:gs pos="50000">
                <a:srgbClr val="D5AB92">
                  <a:tint val="44500"/>
                  <a:satMod val="160000"/>
                </a:srgbClr>
              </a:gs>
              <a:gs pos="100000">
                <a:srgbClr val="D5AB92">
                  <a:tint val="23500"/>
                  <a:satMod val="160000"/>
                </a:srgb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5">
              <a:solidFill>
                <a:schemeClr val="tx1"/>
              </a:solidFill>
            </a:endParaRPr>
          </a:p>
        </p:txBody>
      </p:sp>
      <p:sp>
        <p:nvSpPr>
          <p:cNvPr id="45" name="TextBox 44">
            <a:extLst>
              <a:ext uri="{FF2B5EF4-FFF2-40B4-BE49-F238E27FC236}">
                <a16:creationId xmlns:a16="http://schemas.microsoft.com/office/drawing/2014/main" id="{578CEEBF-B839-BDA8-C144-5EA12C98BDCC}"/>
              </a:ext>
            </a:extLst>
          </p:cNvPr>
          <p:cNvSpPr txBox="1"/>
          <p:nvPr/>
        </p:nvSpPr>
        <p:spPr>
          <a:xfrm>
            <a:off x="6822838" y="3443031"/>
            <a:ext cx="938893" cy="473206"/>
          </a:xfrm>
          <a:prstGeom prst="rect">
            <a:avLst/>
          </a:prstGeom>
          <a:noFill/>
        </p:spPr>
        <p:txBody>
          <a:bodyPr wrap="square" rtlCol="0">
            <a:spAutoFit/>
          </a:bodyPr>
          <a:lstStyle/>
          <a:p>
            <a:pPr algn="ctr"/>
            <a:r>
              <a:rPr lang="fa-IR" sz="825" b="1" dirty="0">
                <a:cs typeface="B Traffic" panose="00000400000000000000" pitchFamily="2" charset="-78"/>
              </a:rPr>
              <a:t>اطلاعات و ارتباطات</a:t>
            </a:r>
            <a:endParaRPr lang="en-US" sz="825" b="1" dirty="0">
              <a:cs typeface="B Traffic" panose="00000400000000000000" pitchFamily="2" charset="-78"/>
            </a:endParaRPr>
          </a:p>
          <a:p>
            <a:pPr algn="ctr"/>
            <a:r>
              <a:rPr lang="en-US" sz="825" b="1" dirty="0">
                <a:solidFill>
                  <a:srgbClr val="FF0000"/>
                </a:solidFill>
                <a:cs typeface="B Traffic" panose="00000400000000000000" pitchFamily="2" charset="-78"/>
              </a:rPr>
              <a:t>ISIC CODE 58-63</a:t>
            </a:r>
          </a:p>
        </p:txBody>
      </p:sp>
      <p:sp>
        <p:nvSpPr>
          <p:cNvPr id="46" name="TextBox 45">
            <a:extLst>
              <a:ext uri="{FF2B5EF4-FFF2-40B4-BE49-F238E27FC236}">
                <a16:creationId xmlns:a16="http://schemas.microsoft.com/office/drawing/2014/main" id="{18009D25-77F9-03CF-61A3-FA97B3531B97}"/>
              </a:ext>
            </a:extLst>
          </p:cNvPr>
          <p:cNvSpPr txBox="1"/>
          <p:nvPr/>
        </p:nvSpPr>
        <p:spPr>
          <a:xfrm>
            <a:off x="6840249" y="2170149"/>
            <a:ext cx="938893" cy="24083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algn="ctr">
              <a:defRPr sz="1286" b="1">
                <a:solidFill>
                  <a:schemeClr val="dk1"/>
                </a:solidFill>
                <a:cs typeface="B Traffic" panose="00000400000000000000"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a-IR" sz="965" dirty="0"/>
              <a:t>پس از ساخت</a:t>
            </a:r>
            <a:endParaRPr lang="en-US" sz="965" dirty="0"/>
          </a:p>
        </p:txBody>
      </p:sp>
      <p:sp>
        <p:nvSpPr>
          <p:cNvPr id="47" name="TextBox 46">
            <a:extLst>
              <a:ext uri="{FF2B5EF4-FFF2-40B4-BE49-F238E27FC236}">
                <a16:creationId xmlns:a16="http://schemas.microsoft.com/office/drawing/2014/main" id="{4AD4F672-C9FD-49ED-9AB7-F9B75C738FB0}"/>
              </a:ext>
            </a:extLst>
          </p:cNvPr>
          <p:cNvSpPr txBox="1"/>
          <p:nvPr/>
        </p:nvSpPr>
        <p:spPr>
          <a:xfrm>
            <a:off x="516198" y="5018538"/>
            <a:ext cx="938893" cy="24083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algn="ctr">
              <a:defRPr sz="1286" b="1">
                <a:solidFill>
                  <a:schemeClr val="dk1"/>
                </a:solidFill>
                <a:cs typeface="B Traffic" panose="00000400000000000000"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a-IR" sz="965" dirty="0"/>
              <a:t>مکمل ساخت</a:t>
            </a:r>
            <a:endParaRPr lang="en-US" sz="965" dirty="0"/>
          </a:p>
        </p:txBody>
      </p:sp>
      <p:sp>
        <p:nvSpPr>
          <p:cNvPr id="48" name="TextBox 47">
            <a:extLst>
              <a:ext uri="{FF2B5EF4-FFF2-40B4-BE49-F238E27FC236}">
                <a16:creationId xmlns:a16="http://schemas.microsoft.com/office/drawing/2014/main" id="{7900703E-6186-1295-78DA-A0AAB5364AC3}"/>
              </a:ext>
            </a:extLst>
          </p:cNvPr>
          <p:cNvSpPr txBox="1"/>
          <p:nvPr/>
        </p:nvSpPr>
        <p:spPr>
          <a:xfrm>
            <a:off x="385868" y="3235727"/>
            <a:ext cx="909620" cy="334707"/>
          </a:xfrm>
          <a:prstGeom prst="rect">
            <a:avLst/>
          </a:prstGeom>
          <a:noFill/>
        </p:spPr>
        <p:txBody>
          <a:bodyPr wrap="square">
            <a:spAutoFit/>
          </a:bodyPr>
          <a:lstStyle/>
          <a:p>
            <a:pPr algn="ctr"/>
            <a:r>
              <a:rPr lang="fa-IR" sz="825" b="1" dirty="0">
                <a:cs typeface="B Traffic" panose="00000400000000000000" pitchFamily="2" charset="-78"/>
              </a:rPr>
              <a:t>منابع معدنی</a:t>
            </a:r>
            <a:br>
              <a:rPr lang="en-US" sz="825" b="1" dirty="0">
                <a:cs typeface="B Traffic" panose="00000400000000000000" pitchFamily="2" charset="-78"/>
              </a:rPr>
            </a:br>
            <a:r>
              <a:rPr lang="en-US" sz="750" b="1" dirty="0">
                <a:solidFill>
                  <a:srgbClr val="FF0000"/>
                </a:solidFill>
                <a:cs typeface="B Traffic" panose="00000400000000000000" pitchFamily="2" charset="-78"/>
              </a:rPr>
              <a:t>ISIC CODES : </a:t>
            </a:r>
            <a:r>
              <a:rPr lang="fa-IR" sz="750" b="1" dirty="0">
                <a:solidFill>
                  <a:srgbClr val="FF0000"/>
                </a:solidFill>
                <a:cs typeface="B Traffic" panose="00000400000000000000" pitchFamily="2" charset="-78"/>
              </a:rPr>
              <a:t>۲-۹</a:t>
            </a:r>
            <a:endParaRPr lang="en-US" sz="825" b="1" dirty="0">
              <a:solidFill>
                <a:srgbClr val="FF0000"/>
              </a:solidFill>
              <a:cs typeface="B Traffic" panose="00000400000000000000" pitchFamily="2" charset="-78"/>
            </a:endParaRPr>
          </a:p>
        </p:txBody>
      </p:sp>
      <p:sp>
        <p:nvSpPr>
          <p:cNvPr id="6" name="Left Brace 5">
            <a:extLst>
              <a:ext uri="{FF2B5EF4-FFF2-40B4-BE49-F238E27FC236}">
                <a16:creationId xmlns:a16="http://schemas.microsoft.com/office/drawing/2014/main" id="{2259854E-EB3C-69D3-7FD7-49873EC80E2B}"/>
              </a:ext>
            </a:extLst>
          </p:cNvPr>
          <p:cNvSpPr/>
          <p:nvPr/>
        </p:nvSpPr>
        <p:spPr>
          <a:xfrm>
            <a:off x="1396722" y="4546480"/>
            <a:ext cx="374776" cy="121486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Tree>
    <p:extLst>
      <p:ext uri="{BB962C8B-B14F-4D97-AF65-F5344CB8AC3E}">
        <p14:creationId xmlns:p14="http://schemas.microsoft.com/office/powerpoint/2010/main" val="517532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34F098-357D-B5C9-3313-9E2A38BDB563}"/>
              </a:ext>
            </a:extLst>
          </p:cNvPr>
          <p:cNvPicPr>
            <a:picLocks noChangeAspect="1"/>
          </p:cNvPicPr>
          <p:nvPr/>
        </p:nvPicPr>
        <p:blipFill>
          <a:blip r:embed="rId3"/>
          <a:stretch>
            <a:fillRect/>
          </a:stretch>
        </p:blipFill>
        <p:spPr>
          <a:xfrm>
            <a:off x="0" y="1428750"/>
            <a:ext cx="9144000" cy="3195187"/>
          </a:xfrm>
          <a:prstGeom prst="rect">
            <a:avLst/>
          </a:prstGeom>
        </p:spPr>
      </p:pic>
      <p:sp>
        <p:nvSpPr>
          <p:cNvPr id="4" name="Title 1">
            <a:extLst>
              <a:ext uri="{FF2B5EF4-FFF2-40B4-BE49-F238E27FC236}">
                <a16:creationId xmlns:a16="http://schemas.microsoft.com/office/drawing/2014/main" id="{3B552F9C-058B-1FFF-CCE6-E2BE0FA15C92}"/>
              </a:ext>
            </a:extLst>
          </p:cNvPr>
          <p:cNvSpPr txBox="1">
            <a:spLocks/>
          </p:cNvSpPr>
          <p:nvPr/>
        </p:nvSpPr>
        <p:spPr>
          <a:xfrm>
            <a:off x="228600" y="153011"/>
            <a:ext cx="8873301" cy="338554"/>
          </a:xfrm>
          <a:prstGeom prst="rect">
            <a:avLst/>
          </a:prstGeom>
          <a:noFill/>
        </p:spPr>
        <p:txBody>
          <a:bodyPr wrap="square">
            <a:spAutoFit/>
          </a:bodyPr>
          <a:lstStyle>
            <a:defPPr>
              <a:defRPr lang="en-US"/>
            </a:defPPr>
            <a:lvl1pPr algn="r" rtl="1">
              <a:defRPr sz="2400" b="1">
                <a:solidFill>
                  <a:srgbClr val="0070C0"/>
                </a:solidFill>
                <a:effectLst>
                  <a:outerShdw blurRad="38100" dist="38100" dir="2700000" algn="tl">
                    <a:srgbClr val="000000">
                      <a:alpha val="43137"/>
                    </a:srgbClr>
                  </a:outerShdw>
                </a:effectLst>
                <a:latin typeface="B Vahid" panose="00000700000000000000" pitchFamily="2" charset="-78"/>
                <a:cs typeface="B Nazanin" panose="0000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fa-IR" sz="1600" dirty="0"/>
              <a:t>ماموریت محوری رشته فعالیت‌ها در سیاست صنعتی پایدار و فراگیر</a:t>
            </a:r>
          </a:p>
        </p:txBody>
      </p:sp>
    </p:spTree>
    <p:extLst>
      <p:ext uri="{BB962C8B-B14F-4D97-AF65-F5344CB8AC3E}">
        <p14:creationId xmlns:p14="http://schemas.microsoft.com/office/powerpoint/2010/main" val="2157964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77AA1F-84ED-4CD8-BBE6-038EE1B959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9632"/>
            <a:ext cx="9144000" cy="5141119"/>
          </a:xfrm>
          <a:prstGeom prst="rect">
            <a:avLst/>
          </a:prstGeom>
        </p:spPr>
      </p:pic>
    </p:spTree>
    <p:extLst>
      <p:ext uri="{BB962C8B-B14F-4D97-AF65-F5344CB8AC3E}">
        <p14:creationId xmlns:p14="http://schemas.microsoft.com/office/powerpoint/2010/main" val="2288531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E9CA48-0DDA-199C-0808-AF0068705D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6" y="857250"/>
            <a:ext cx="9147766" cy="5141383"/>
          </a:xfrm>
          <a:prstGeom prst="rect">
            <a:avLst/>
          </a:prstGeom>
        </p:spPr>
      </p:pic>
      <p:sp>
        <p:nvSpPr>
          <p:cNvPr id="7" name="Rectangle 6">
            <a:extLst>
              <a:ext uri="{FF2B5EF4-FFF2-40B4-BE49-F238E27FC236}">
                <a16:creationId xmlns:a16="http://schemas.microsoft.com/office/drawing/2014/main" id="{7E3CE2DD-6AA3-90DA-913F-6CB7043C1406}"/>
              </a:ext>
            </a:extLst>
          </p:cNvPr>
          <p:cNvSpPr/>
          <p:nvPr/>
        </p:nvSpPr>
        <p:spPr>
          <a:xfrm>
            <a:off x="7460832" y="5257137"/>
            <a:ext cx="1644704" cy="734753"/>
          </a:xfrm>
          <a:prstGeom prst="rect">
            <a:avLst/>
          </a:prstGeom>
          <a:solidFill>
            <a:srgbClr val="00AB5C"/>
          </a:solidFill>
          <a:ln>
            <a:solidFill>
              <a:srgbClr val="01A9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254CDE9A-EF18-C9A8-88F6-204E70115A3F}"/>
              </a:ext>
            </a:extLst>
          </p:cNvPr>
          <p:cNvSpPr/>
          <p:nvPr/>
        </p:nvSpPr>
        <p:spPr>
          <a:xfrm>
            <a:off x="6191251" y="5265997"/>
            <a:ext cx="1428749" cy="734753"/>
          </a:xfrm>
          <a:prstGeom prst="rect">
            <a:avLst/>
          </a:prstGeom>
          <a:solidFill>
            <a:srgbClr val="5FBE64"/>
          </a:solidFill>
          <a:ln>
            <a:solidFill>
              <a:srgbClr val="68B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1">
            <a:extLst>
              <a:ext uri="{FF2B5EF4-FFF2-40B4-BE49-F238E27FC236}">
                <a16:creationId xmlns:a16="http://schemas.microsoft.com/office/drawing/2014/main" id="{09045382-2E2E-4995-BC50-392D8C8F2380}"/>
              </a:ext>
            </a:extLst>
          </p:cNvPr>
          <p:cNvSpPr txBox="1">
            <a:spLocks/>
          </p:cNvSpPr>
          <p:nvPr/>
        </p:nvSpPr>
        <p:spPr>
          <a:xfrm>
            <a:off x="228600" y="153011"/>
            <a:ext cx="8873301" cy="338554"/>
          </a:xfrm>
          <a:prstGeom prst="rect">
            <a:avLst/>
          </a:prstGeom>
          <a:noFill/>
        </p:spPr>
        <p:txBody>
          <a:bodyPr wrap="square">
            <a:spAutoFit/>
          </a:bodyPr>
          <a:lstStyle>
            <a:defPPr>
              <a:defRPr lang="en-US"/>
            </a:defPPr>
            <a:lvl1pPr algn="r" rtl="1">
              <a:defRPr sz="2400" b="1">
                <a:solidFill>
                  <a:srgbClr val="0070C0"/>
                </a:solidFill>
                <a:effectLst>
                  <a:outerShdw blurRad="38100" dist="38100" dir="2700000" algn="tl">
                    <a:srgbClr val="000000">
                      <a:alpha val="43137"/>
                    </a:srgbClr>
                  </a:outerShdw>
                </a:effectLst>
                <a:latin typeface="B Vahid" panose="00000700000000000000" pitchFamily="2" charset="-78"/>
                <a:cs typeface="B Nazanin" panose="0000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fa-IR" sz="1600" dirty="0"/>
              <a:t>ماموریت محوری رشته فعالیت‌ها در سیاست صنعتی پایدار و فراگیر</a:t>
            </a:r>
          </a:p>
        </p:txBody>
      </p:sp>
    </p:spTree>
    <p:extLst>
      <p:ext uri="{BB962C8B-B14F-4D97-AF65-F5344CB8AC3E}">
        <p14:creationId xmlns:p14="http://schemas.microsoft.com/office/powerpoint/2010/main" val="2608353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3900" y="1866900"/>
            <a:ext cx="7696200" cy="3124200"/>
          </a:xfrm>
        </p:spPr>
        <p:txBody>
          <a:bodyPr>
            <a:normAutofit/>
          </a:bodyPr>
          <a:lstStyle/>
          <a:p>
            <a:pPr rtl="1"/>
            <a:r>
              <a:rPr lang="fa-IR" sz="2000" i="1" dirty="0">
                <a:cs typeface="B Yekan" panose="00000400000000000000" pitchFamily="2" charset="-78"/>
              </a:rPr>
              <a:t>نوآوری و خلاقیت همواره اصل غافلگیری را رعایت می‌کنند. بنابراین هرگز نمی‌توانیم روی توسعه نوآوری حساب باز کنیم و با قطعیت برنامه‌ریزی کنیم. کشورها به واسطه این کارکرد خلاقیت‌محور که تا زمانی که اتفاق نیفتد به آن باور نمی‌آورند، عموما آگاهانه درگیر هزینه کرد روی سیاست‌های فناوری نمی‌شوند که موفقیت در آنها به وضوح مستلزم ظهور خلاقیت است.</a:t>
            </a:r>
            <a:endParaRPr lang="en-US" sz="2000" i="1" dirty="0">
              <a:cs typeface="B Yekan" panose="00000400000000000000" pitchFamily="2" charset="-78"/>
            </a:endParaRPr>
          </a:p>
          <a:p>
            <a:pPr rtl="1"/>
            <a:endParaRPr lang="en-US" sz="2000" i="1" dirty="0">
              <a:cs typeface="B Yekan" panose="00000400000000000000" pitchFamily="2" charset="-78"/>
            </a:endParaRPr>
          </a:p>
          <a:p>
            <a:pPr rtl="1"/>
            <a:endParaRPr lang="en-US" sz="2000" i="1" dirty="0">
              <a:cs typeface="B Yekan" panose="00000400000000000000" pitchFamily="2" charset="-78"/>
            </a:endParaRPr>
          </a:p>
          <a:p>
            <a:pPr rtl="1"/>
            <a:r>
              <a:rPr lang="en-US" sz="2000" dirty="0">
                <a:cs typeface="B Yekan" panose="00000400000000000000" pitchFamily="2" charset="-78"/>
              </a:rPr>
              <a:t>Albert Hirschman</a:t>
            </a:r>
          </a:p>
          <a:p>
            <a:pPr rtl="1"/>
            <a:r>
              <a:rPr lang="en-US" sz="2000" dirty="0">
                <a:cs typeface="B Yekan" panose="00000400000000000000" pitchFamily="2" charset="-78"/>
              </a:rPr>
              <a:t>“The Principle of the Hiding Hand”</a:t>
            </a:r>
          </a:p>
        </p:txBody>
      </p:sp>
    </p:spTree>
    <p:extLst>
      <p:ext uri="{BB962C8B-B14F-4D97-AF65-F5344CB8AC3E}">
        <p14:creationId xmlns:p14="http://schemas.microsoft.com/office/powerpoint/2010/main" val="2517490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8F7D28-2CC5-B07C-9232-1BF0D98F3EC7}"/>
              </a:ext>
            </a:extLst>
          </p:cNvPr>
          <p:cNvSpPr txBox="1"/>
          <p:nvPr/>
        </p:nvSpPr>
        <p:spPr>
          <a:xfrm>
            <a:off x="3479372" y="51602"/>
            <a:ext cx="5577001" cy="400110"/>
          </a:xfrm>
          <a:prstGeom prst="rect">
            <a:avLst/>
          </a:prstGeom>
          <a:noFill/>
        </p:spPr>
        <p:txBody>
          <a:bodyPr wrap="square">
            <a:spAutoFit/>
          </a:bodyPr>
          <a:lstStyle/>
          <a:p>
            <a:pPr algn="r" rtl="1"/>
            <a:r>
              <a:rPr lang="fa-IR" sz="2000" b="1" dirty="0">
                <a:solidFill>
                  <a:srgbClr val="0070C0"/>
                </a:solidFill>
                <a:effectLst>
                  <a:outerShdw blurRad="38100" dist="38100" dir="2700000" algn="tl">
                    <a:srgbClr val="000000">
                      <a:alpha val="43137"/>
                    </a:srgbClr>
                  </a:outerShdw>
                </a:effectLst>
                <a:latin typeface="B Vahid" panose="00000700000000000000" pitchFamily="2" charset="-78"/>
                <a:cs typeface="B Vahid" panose="00000700000000000000" pitchFamily="2" charset="-78"/>
              </a:rPr>
              <a:t>همکاری نزدیک دو نظریه‌ پرداز</a:t>
            </a:r>
            <a:endParaRPr lang="en-US" sz="2000" dirty="0"/>
          </a:p>
        </p:txBody>
      </p:sp>
      <p:pic>
        <p:nvPicPr>
          <p:cNvPr id="6" name="Picture 5">
            <a:extLst>
              <a:ext uri="{FF2B5EF4-FFF2-40B4-BE49-F238E27FC236}">
                <a16:creationId xmlns:a16="http://schemas.microsoft.com/office/drawing/2014/main" id="{F0D4F928-6E93-7DA0-878C-6B592F8A17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447800"/>
            <a:ext cx="7772400" cy="3161295"/>
          </a:xfrm>
          <a:prstGeom prst="rect">
            <a:avLst/>
          </a:prstGeom>
        </p:spPr>
      </p:pic>
      <p:sp>
        <p:nvSpPr>
          <p:cNvPr id="3" name="TextBox 2">
            <a:extLst>
              <a:ext uri="{FF2B5EF4-FFF2-40B4-BE49-F238E27FC236}">
                <a16:creationId xmlns:a16="http://schemas.microsoft.com/office/drawing/2014/main" id="{BC7E442D-6F7D-11B0-C051-B888676E0D67}"/>
              </a:ext>
            </a:extLst>
          </p:cNvPr>
          <p:cNvSpPr txBox="1"/>
          <p:nvPr/>
        </p:nvSpPr>
        <p:spPr>
          <a:xfrm>
            <a:off x="1828800" y="5181600"/>
            <a:ext cx="5301428" cy="523220"/>
          </a:xfrm>
          <a:prstGeom prst="rect">
            <a:avLst/>
          </a:prstGeom>
          <a:noFill/>
        </p:spPr>
        <p:txBody>
          <a:bodyPr wrap="square">
            <a:spAutoFit/>
          </a:bodyPr>
          <a:lstStyle/>
          <a:p>
            <a:pPr algn="ctr" rtl="1"/>
            <a:r>
              <a:rPr lang="fa-IR" sz="1400" b="1" dirty="0">
                <a:solidFill>
                  <a:srgbClr val="9C4409"/>
                </a:solidFill>
                <a:cs typeface="B Nazanin" panose="00000400000000000000" pitchFamily="2" charset="-78"/>
              </a:rPr>
              <a:t>مقاله جدید و مشترک آگیون و حسنف</a:t>
            </a:r>
            <a:br>
              <a:rPr lang="fa-IR" sz="1400" b="1" dirty="0">
                <a:solidFill>
                  <a:srgbClr val="9C4409"/>
                </a:solidFill>
                <a:cs typeface="B Nazanin" panose="00000400000000000000" pitchFamily="2" charset="-78"/>
              </a:rPr>
            </a:br>
            <a:r>
              <a:rPr lang="fa-IR" sz="1400" b="1" dirty="0">
                <a:solidFill>
                  <a:srgbClr val="9C4409"/>
                </a:solidFill>
                <a:cs typeface="B Nazanin" panose="00000400000000000000" pitchFamily="2" charset="-78"/>
              </a:rPr>
              <a:t>سیاست صنعتی با تاکید بر تخریب خلاق در طرف عرضه و فراگیری در طرف تقاضا</a:t>
            </a:r>
            <a:endParaRPr lang="en-US" sz="1400" dirty="0">
              <a:solidFill>
                <a:srgbClr val="9C4409"/>
              </a:solidFill>
            </a:endParaRPr>
          </a:p>
        </p:txBody>
      </p:sp>
    </p:spTree>
    <p:extLst>
      <p:ext uri="{BB962C8B-B14F-4D97-AF65-F5344CB8AC3E}">
        <p14:creationId xmlns:p14="http://schemas.microsoft.com/office/powerpoint/2010/main" val="1521506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EE74EC-87C3-188B-FCEB-5890ADD1BD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0561" y="1402122"/>
            <a:ext cx="1340948" cy="1380010"/>
          </a:xfrm>
          <a:prstGeom prst="rect">
            <a:avLst/>
          </a:prstGeom>
        </p:spPr>
      </p:pic>
      <p:pic>
        <p:nvPicPr>
          <p:cNvPr id="6" name="Picture 5">
            <a:extLst>
              <a:ext uri="{FF2B5EF4-FFF2-40B4-BE49-F238E27FC236}">
                <a16:creationId xmlns:a16="http://schemas.microsoft.com/office/drawing/2014/main" id="{749DD955-6F5D-6D4D-97E6-67DAD2B3FA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1006" y="2839209"/>
            <a:ext cx="1340949" cy="1371600"/>
          </a:xfrm>
          <a:prstGeom prst="rect">
            <a:avLst/>
          </a:prstGeom>
        </p:spPr>
      </p:pic>
      <p:sp>
        <p:nvSpPr>
          <p:cNvPr id="8" name="TextBox 7">
            <a:extLst>
              <a:ext uri="{FF2B5EF4-FFF2-40B4-BE49-F238E27FC236}">
                <a16:creationId xmlns:a16="http://schemas.microsoft.com/office/drawing/2014/main" id="{AFB38029-4FD6-C818-32EB-5960B53695AC}"/>
              </a:ext>
            </a:extLst>
          </p:cNvPr>
          <p:cNvSpPr txBox="1"/>
          <p:nvPr/>
        </p:nvSpPr>
        <p:spPr>
          <a:xfrm>
            <a:off x="6781800" y="4175760"/>
            <a:ext cx="2286000" cy="307777"/>
          </a:xfrm>
          <a:prstGeom prst="rect">
            <a:avLst/>
          </a:prstGeom>
          <a:noFill/>
        </p:spPr>
        <p:txBody>
          <a:bodyPr wrap="square">
            <a:spAutoFit/>
          </a:bodyPr>
          <a:lstStyle/>
          <a:p>
            <a:pPr algn="ctr"/>
            <a:r>
              <a:rPr lang="en-US" sz="1400" dirty="0">
                <a:latin typeface="Cambria" panose="02040503050406030204" pitchFamily="18" charset="0"/>
                <a:ea typeface="Cambria" panose="02040503050406030204" pitchFamily="18" charset="0"/>
              </a:rPr>
              <a:t>Lee </a:t>
            </a:r>
            <a:r>
              <a:rPr lang="en-US" sz="1400" dirty="0" err="1">
                <a:latin typeface="Cambria" panose="02040503050406030204" pitchFamily="18" charset="0"/>
                <a:ea typeface="Cambria" panose="02040503050406030204" pitchFamily="18" charset="0"/>
              </a:rPr>
              <a:t>Kuan</a:t>
            </a:r>
            <a:r>
              <a:rPr lang="en-US" sz="1400" dirty="0">
                <a:latin typeface="Cambria" panose="02040503050406030204" pitchFamily="18" charset="0"/>
                <a:ea typeface="Cambria" panose="02040503050406030204" pitchFamily="18" charset="0"/>
              </a:rPr>
              <a:t> Yew (1923-2015)</a:t>
            </a:r>
          </a:p>
        </p:txBody>
      </p:sp>
      <p:sp>
        <p:nvSpPr>
          <p:cNvPr id="14" name="TextBox 13">
            <a:extLst>
              <a:ext uri="{FF2B5EF4-FFF2-40B4-BE49-F238E27FC236}">
                <a16:creationId xmlns:a16="http://schemas.microsoft.com/office/drawing/2014/main" id="{DD205DBA-979A-9AFA-5BB0-300EAF1703BD}"/>
              </a:ext>
            </a:extLst>
          </p:cNvPr>
          <p:cNvSpPr txBox="1"/>
          <p:nvPr/>
        </p:nvSpPr>
        <p:spPr>
          <a:xfrm>
            <a:off x="35560" y="6596390"/>
            <a:ext cx="8463479" cy="246221"/>
          </a:xfrm>
          <a:prstGeom prst="rect">
            <a:avLst/>
          </a:prstGeom>
          <a:noFill/>
        </p:spPr>
        <p:txBody>
          <a:bodyPr wrap="square">
            <a:spAutoFit/>
          </a:bodyPr>
          <a:lstStyle/>
          <a:p>
            <a:r>
              <a:rPr lang="en-US" sz="1000" dirty="0">
                <a:latin typeface="Cambria" panose="02040503050406030204" pitchFamily="18" charset="0"/>
                <a:ea typeface="Cambria" panose="02040503050406030204" pitchFamily="18" charset="0"/>
              </a:rPr>
              <a:t>(1)- https://www.asiaone.com/singapore/lee-kuan-yew-fate-spore-100-years-time</a:t>
            </a:r>
          </a:p>
        </p:txBody>
      </p:sp>
      <p:sp>
        <p:nvSpPr>
          <p:cNvPr id="16" name="TextBox 15">
            <a:extLst>
              <a:ext uri="{FF2B5EF4-FFF2-40B4-BE49-F238E27FC236}">
                <a16:creationId xmlns:a16="http://schemas.microsoft.com/office/drawing/2014/main" id="{3705190C-0272-E0C8-CC1F-5EC73E280FF2}"/>
              </a:ext>
            </a:extLst>
          </p:cNvPr>
          <p:cNvSpPr txBox="1"/>
          <p:nvPr/>
        </p:nvSpPr>
        <p:spPr>
          <a:xfrm>
            <a:off x="285750" y="2431185"/>
            <a:ext cx="6318449" cy="4293483"/>
          </a:xfrm>
          <a:prstGeom prst="rect">
            <a:avLst/>
          </a:prstGeom>
          <a:noFill/>
        </p:spPr>
        <p:txBody>
          <a:bodyPr wrap="square">
            <a:spAutoFit/>
          </a:bodyPr>
          <a:lstStyle/>
          <a:p>
            <a:pPr algn="just" rtl="1"/>
            <a:r>
              <a:rPr lang="fa-IR" sz="1300" b="1" dirty="0">
                <a:latin typeface="B Vahid" panose="00000700000000000000" pitchFamily="2" charset="-78"/>
                <a:cs typeface="B Nazanin" panose="00000400000000000000" pitchFamily="2" charset="-78"/>
              </a:rPr>
              <a:t>در ۳۶ سالگی به نخست‌وزیری رسید و سنگاپور را از یک شهر بندری کوچک تبدیل به کانون مهم اقتصادی جهان کرد. دو سال قبل از مرگ در سال ۱۳۹۲ در پایان عمر در مصاحبه‌ای چنین گفت (۱): </a:t>
            </a:r>
            <a:endParaRPr lang="en-US" sz="1300" b="1" dirty="0">
              <a:latin typeface="B Vahid" panose="00000700000000000000" pitchFamily="2" charset="-78"/>
              <a:cs typeface="B Nazanin" panose="00000400000000000000" pitchFamily="2" charset="-78"/>
            </a:endParaRPr>
          </a:p>
          <a:p>
            <a:pPr marL="171450" indent="-171450" algn="just" rtl="1">
              <a:buFont typeface="Wingdings" panose="05000000000000000000" pitchFamily="2" charset="2"/>
              <a:buChar char="§"/>
            </a:pPr>
            <a:r>
              <a:rPr lang="fa-IR" sz="1300" b="1" dirty="0">
                <a:latin typeface="B Vahid" panose="00000700000000000000" pitchFamily="2" charset="-78"/>
                <a:cs typeface="B Nazanin" panose="00000400000000000000" pitchFamily="2" charset="-78"/>
              </a:rPr>
              <a:t>امروز دیگر در سنگاپور می‌توانید در خیابان‌ها راه بروید یا شب‌ها در خیابان برای ورزش ساعت‌ها بدوید، دیگر زنان دزدیده نمی‌شوند، پلیس رشوه نمی‌گیرد و اگر به آنها پیشنهاد رشوه داده شود، پیشنهاد دهنده مجازات می‌شود. </a:t>
            </a:r>
          </a:p>
          <a:p>
            <a:pPr marL="171450" indent="-171450" algn="just" rtl="1">
              <a:buFont typeface="Wingdings" panose="05000000000000000000" pitchFamily="2" charset="2"/>
              <a:buChar char="§"/>
            </a:pPr>
            <a:r>
              <a:rPr lang="fa-IR" sz="1300" b="1" dirty="0">
                <a:latin typeface="B Vahid" panose="00000700000000000000" pitchFamily="2" charset="-78"/>
                <a:cs typeface="B Nazanin" panose="00000400000000000000" pitchFamily="2" charset="-78"/>
              </a:rPr>
              <a:t>هیچ کدام از اینها تصادفی به وجود نیامدند. اکوسیستمی نیاز بود تا افراد شایسته که نیازمند دستمزدهای بالا بودند به کار گرفته شوند. </a:t>
            </a:r>
          </a:p>
          <a:p>
            <a:pPr marL="171450" indent="-171450" algn="just" rtl="1">
              <a:buFont typeface="Wingdings" panose="05000000000000000000" pitchFamily="2" charset="2"/>
              <a:buChar char="§"/>
            </a:pPr>
            <a:r>
              <a:rPr lang="fa-IR" sz="1300" b="1" dirty="0">
                <a:latin typeface="B Vahid" panose="00000700000000000000" pitchFamily="2" charset="-78"/>
                <a:cs typeface="B Nazanin" panose="00000400000000000000" pitchFamily="2" charset="-78"/>
              </a:rPr>
              <a:t>اگر در تنظیم دستمزدهای دولتی در سطوح بالا به دنبال سقف حقوق‌ها باشید، با هر کاهش حقوق، دیگر ماندن یک وزیر شایسته در مسند نوعی فداکاری در ازای دست کشیدن او از شغل تخصصی یا فعالیت اقتصادی خود به حساب می‌آید. شاید بهترین‌ها بگویند بدم نمی‌آید یک نیم‌سال به کارهای عمومی عام‌المنفعه بپردازم و یک مصدر دولتی داشته باشم، اما (اگر شایسته باشند) عموما خواهند گفت، «تشکر از پیشنهادتان، اما خیر». </a:t>
            </a:r>
          </a:p>
          <a:p>
            <a:pPr marL="171450" indent="-171450" algn="just" rtl="1">
              <a:buFont typeface="Wingdings" panose="05000000000000000000" pitchFamily="2" charset="2"/>
              <a:buChar char="§"/>
            </a:pPr>
            <a:r>
              <a:rPr lang="fa-IR" sz="1300" b="1" dirty="0">
                <a:latin typeface="B Vahid" panose="00000700000000000000" pitchFamily="2" charset="-78"/>
                <a:cs typeface="B Nazanin" panose="00000400000000000000" pitchFamily="2" charset="-78"/>
              </a:rPr>
              <a:t>نتیجه عدم توجه به این ملاحظه مهم، </a:t>
            </a:r>
            <a:r>
              <a:rPr lang="fa-IR" sz="1300" b="1" dirty="0">
                <a:solidFill>
                  <a:srgbClr val="C00000"/>
                </a:solidFill>
                <a:latin typeface="B Vahid" panose="00000700000000000000" pitchFamily="2" charset="-78"/>
                <a:cs typeface="B Nazanin" panose="00000400000000000000" pitchFamily="2" charset="-78"/>
              </a:rPr>
              <a:t>دولت بی‌خرد</a:t>
            </a:r>
            <a:r>
              <a:rPr lang="fa-IR" sz="1300" b="1" dirty="0">
                <a:latin typeface="B Vahid" panose="00000700000000000000" pitchFamily="2" charset="-78"/>
                <a:cs typeface="B Nazanin" panose="00000400000000000000" pitchFamily="2" charset="-78"/>
              </a:rPr>
              <a:t> است که درک عمیقی از مسائل و انگیزه‌ای برای فکر کردن به چالش‌های درازمدت ندارد.</a:t>
            </a:r>
          </a:p>
          <a:p>
            <a:pPr marL="171450" indent="-171450" algn="just" rtl="1">
              <a:buFont typeface="Wingdings" panose="05000000000000000000" pitchFamily="2" charset="2"/>
              <a:buChar char="§"/>
            </a:pPr>
            <a:r>
              <a:rPr lang="fa-IR" sz="1300" b="1" dirty="0">
                <a:latin typeface="B Vahid" panose="00000700000000000000" pitchFamily="2" charset="-78"/>
                <a:cs typeface="B Nazanin" panose="00000400000000000000" pitchFamily="2" charset="-78"/>
              </a:rPr>
              <a:t>اکنون یک سوال مهم از شما می‌پرسم! آیا سنگاپور 100 سال دیگر وجود خواهد داشت؟ من چندان مطمئن نیستم. قطعا آمریکا، چین، بریتانیا، استرالیا صد سال دیگر وجود خواهند داشت. اما سنگاپور تا همین اواخر هرگز یک ملت نبود. ما به عنوان نسل پیشین، ماموریت‌مان را به درستی انجام دادیم. من هر چه از دستم بر می‌آمد برای تحکیم دستاوردهایمان انجام دادم. </a:t>
            </a:r>
          </a:p>
          <a:p>
            <a:pPr marL="171450" indent="-171450" algn="just" rtl="1">
              <a:buFont typeface="Wingdings" panose="05000000000000000000" pitchFamily="2" charset="2"/>
              <a:buChar char="§"/>
            </a:pPr>
            <a:r>
              <a:rPr lang="fa-IR" sz="1300" b="1" dirty="0">
                <a:latin typeface="B Vahid" panose="00000700000000000000" pitchFamily="2" charset="-78"/>
                <a:cs typeface="B Nazanin" panose="00000400000000000000" pitchFamily="2" charset="-78"/>
              </a:rPr>
              <a:t>اما در آینده مسیری که ما در پیش می‌گیریم به انتخاب‌های نسل جوان سنگاپوری بستگی دارد. این انتخاب ها هر چه که باشند، کاملا مطمئن هستم که </a:t>
            </a:r>
            <a:r>
              <a:rPr lang="fa-IR" sz="1300" b="1" dirty="0">
                <a:solidFill>
                  <a:srgbClr val="C00000"/>
                </a:solidFill>
                <a:latin typeface="B Vahid" panose="00000700000000000000" pitchFamily="2" charset="-78"/>
                <a:cs typeface="B Nazanin" panose="00000400000000000000" pitchFamily="2" charset="-78"/>
              </a:rPr>
              <a:t>اگر سنگاپور یک دولت بی‌خرد داشته باشد، کار ما تمام شده است. این کشور در نیستی فرو خواهد رفت.</a:t>
            </a:r>
          </a:p>
        </p:txBody>
      </p:sp>
      <p:pic>
        <p:nvPicPr>
          <p:cNvPr id="18" name="Picture 17">
            <a:extLst>
              <a:ext uri="{FF2B5EF4-FFF2-40B4-BE49-F238E27FC236}">
                <a16:creationId xmlns:a16="http://schemas.microsoft.com/office/drawing/2014/main" id="{EF62F445-6C61-55C0-E6DD-82FAB4105D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3410" y="4638537"/>
            <a:ext cx="1996440" cy="1996440"/>
          </a:xfrm>
          <a:prstGeom prst="rect">
            <a:avLst/>
          </a:prstGeom>
        </p:spPr>
      </p:pic>
      <p:sp>
        <p:nvSpPr>
          <p:cNvPr id="20" name="TextBox 19">
            <a:extLst>
              <a:ext uri="{FF2B5EF4-FFF2-40B4-BE49-F238E27FC236}">
                <a16:creationId xmlns:a16="http://schemas.microsoft.com/office/drawing/2014/main" id="{9DEE3A8C-4E19-7FF6-3FC2-F522D2B6EA7A}"/>
              </a:ext>
            </a:extLst>
          </p:cNvPr>
          <p:cNvSpPr txBox="1"/>
          <p:nvPr/>
        </p:nvSpPr>
        <p:spPr>
          <a:xfrm>
            <a:off x="3479372" y="51602"/>
            <a:ext cx="5577001" cy="400110"/>
          </a:xfrm>
          <a:prstGeom prst="rect">
            <a:avLst/>
          </a:prstGeom>
          <a:noFill/>
        </p:spPr>
        <p:txBody>
          <a:bodyPr wrap="square">
            <a:spAutoFit/>
          </a:bodyPr>
          <a:lstStyle/>
          <a:p>
            <a:pPr algn="r" rtl="1"/>
            <a:r>
              <a:rPr lang="fa-IR" sz="2000" b="1" dirty="0">
                <a:solidFill>
                  <a:srgbClr val="0070C0"/>
                </a:solidFill>
                <a:effectLst>
                  <a:outerShdw blurRad="38100" dist="38100" dir="2700000" algn="tl">
                    <a:srgbClr val="000000">
                      <a:alpha val="43137"/>
                    </a:srgbClr>
                  </a:outerShdw>
                </a:effectLst>
                <a:latin typeface="B Vahid" panose="00000700000000000000" pitchFamily="2" charset="-78"/>
                <a:cs typeface="B Vahid" panose="00000700000000000000" pitchFamily="2" charset="-78"/>
              </a:rPr>
              <a:t>نقش دولت در سیاست صنعتی: یک اشاره از بنیانگذار سنگاپور نوین</a:t>
            </a:r>
            <a:endParaRPr lang="en-US" sz="2000" dirty="0"/>
          </a:p>
        </p:txBody>
      </p:sp>
      <p:sp>
        <p:nvSpPr>
          <p:cNvPr id="12" name="TextBox 11">
            <a:extLst>
              <a:ext uri="{FF2B5EF4-FFF2-40B4-BE49-F238E27FC236}">
                <a16:creationId xmlns:a16="http://schemas.microsoft.com/office/drawing/2014/main" id="{E1465C1D-A50A-0A2F-7988-3FBF21728888}"/>
              </a:ext>
            </a:extLst>
          </p:cNvPr>
          <p:cNvSpPr txBox="1"/>
          <p:nvPr/>
        </p:nvSpPr>
        <p:spPr>
          <a:xfrm>
            <a:off x="7070962" y="4606835"/>
            <a:ext cx="1793240" cy="400110"/>
          </a:xfrm>
          <a:prstGeom prst="rect">
            <a:avLst/>
          </a:prstGeom>
          <a:noFill/>
        </p:spPr>
        <p:txBody>
          <a:bodyPr wrap="square">
            <a:spAutoFit/>
          </a:bodyPr>
          <a:lstStyle/>
          <a:p>
            <a:pPr algn="ctr"/>
            <a:r>
              <a:rPr lang="en-US" sz="1000" dirty="0">
                <a:solidFill>
                  <a:srgbClr val="C00000"/>
                </a:solidFill>
                <a:latin typeface="Cambria" panose="02040503050406030204" pitchFamily="18" charset="0"/>
                <a:ea typeface="Cambria" panose="02040503050406030204" pitchFamily="18" charset="0"/>
              </a:rPr>
              <a:t>Revolving-Door Government</a:t>
            </a:r>
          </a:p>
          <a:p>
            <a:pPr algn="ctr"/>
            <a:r>
              <a:rPr lang="en-US" sz="1000" dirty="0">
                <a:solidFill>
                  <a:srgbClr val="C00000"/>
                </a:solidFill>
                <a:latin typeface="Cambria" panose="02040503050406030204" pitchFamily="18" charset="0"/>
                <a:ea typeface="Cambria" panose="02040503050406030204" pitchFamily="18" charset="0"/>
              </a:rPr>
              <a:t>Dump Government</a:t>
            </a:r>
          </a:p>
        </p:txBody>
      </p:sp>
      <p:grpSp>
        <p:nvGrpSpPr>
          <p:cNvPr id="42" name="Group 41">
            <a:extLst>
              <a:ext uri="{FF2B5EF4-FFF2-40B4-BE49-F238E27FC236}">
                <a16:creationId xmlns:a16="http://schemas.microsoft.com/office/drawing/2014/main" id="{BA7256D9-4417-AE3C-589C-5AB02B4E86CD}"/>
              </a:ext>
            </a:extLst>
          </p:cNvPr>
          <p:cNvGrpSpPr/>
          <p:nvPr/>
        </p:nvGrpSpPr>
        <p:grpSpPr>
          <a:xfrm>
            <a:off x="457200" y="533400"/>
            <a:ext cx="5404979" cy="1883886"/>
            <a:chOff x="457200" y="533400"/>
            <a:chExt cx="5404979" cy="1883886"/>
          </a:xfrm>
        </p:grpSpPr>
        <p:pic>
          <p:nvPicPr>
            <p:cNvPr id="24" name="Picture 23">
              <a:extLst>
                <a:ext uri="{FF2B5EF4-FFF2-40B4-BE49-F238E27FC236}">
                  <a16:creationId xmlns:a16="http://schemas.microsoft.com/office/drawing/2014/main" id="{DBD5B5AB-7C6D-8E8B-382B-AC21606AA9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9047" y="533400"/>
              <a:ext cx="1573132" cy="853459"/>
            </a:xfrm>
            <a:prstGeom prst="rect">
              <a:avLst/>
            </a:prstGeom>
            <a:ln w="15875" cap="sq">
              <a:solidFill>
                <a:srgbClr val="FF0000"/>
              </a:solidFill>
              <a:prstDash val="solid"/>
              <a:miter lim="800000"/>
            </a:ln>
            <a:effectLst>
              <a:outerShdw blurRad="50800" dist="38100" dir="2700000" algn="tl" rotWithShape="0">
                <a:srgbClr val="000000">
                  <a:alpha val="43000"/>
                </a:srgbClr>
              </a:outerShdw>
            </a:effectLst>
          </p:spPr>
        </p:pic>
        <p:pic>
          <p:nvPicPr>
            <p:cNvPr id="22" name="Picture 21">
              <a:extLst>
                <a:ext uri="{FF2B5EF4-FFF2-40B4-BE49-F238E27FC236}">
                  <a16:creationId xmlns:a16="http://schemas.microsoft.com/office/drawing/2014/main" id="{6331923D-A2DC-61F8-DB5E-E5EB8E45A9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785526"/>
              <a:ext cx="2156769" cy="1170095"/>
            </a:xfrm>
            <a:prstGeom prst="rect">
              <a:avLst/>
            </a:prstGeom>
            <a:ln w="22225" cap="sq">
              <a:solidFill>
                <a:srgbClr val="00B050"/>
              </a:solidFill>
              <a:prstDash val="solid"/>
              <a:miter lim="800000"/>
            </a:ln>
            <a:effectLst>
              <a:outerShdw blurRad="50800" dist="38100" dir="2700000" algn="tl" rotWithShape="0">
                <a:srgbClr val="000000">
                  <a:alpha val="43000"/>
                </a:srgbClr>
              </a:outerShdw>
            </a:effectLst>
          </p:spPr>
        </p:pic>
        <p:pic>
          <p:nvPicPr>
            <p:cNvPr id="26" name="Picture 25">
              <a:extLst>
                <a:ext uri="{FF2B5EF4-FFF2-40B4-BE49-F238E27FC236}">
                  <a16:creationId xmlns:a16="http://schemas.microsoft.com/office/drawing/2014/main" id="{31AD0CC2-37B5-D30D-C122-FAB3E06839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9047" y="1494154"/>
              <a:ext cx="1573132" cy="853459"/>
            </a:xfrm>
            <a:prstGeom prst="rect">
              <a:avLst/>
            </a:prstGeom>
            <a:ln w="15875" cap="sq">
              <a:solidFill>
                <a:srgbClr val="00B0F0"/>
              </a:solidFill>
              <a:prstDash val="solid"/>
              <a:miter lim="800000"/>
            </a:ln>
            <a:effectLst>
              <a:outerShdw blurRad="50800" dist="38100" dir="2700000" algn="tl" rotWithShape="0">
                <a:srgbClr val="000000">
                  <a:alpha val="43000"/>
                </a:srgbClr>
              </a:outerShdw>
            </a:effectLst>
          </p:spPr>
        </p:pic>
        <p:cxnSp>
          <p:nvCxnSpPr>
            <p:cNvPr id="33" name="Straight Arrow Connector 32">
              <a:extLst>
                <a:ext uri="{FF2B5EF4-FFF2-40B4-BE49-F238E27FC236}">
                  <a16:creationId xmlns:a16="http://schemas.microsoft.com/office/drawing/2014/main" id="{00CA44D7-C425-F60D-58E0-9E1D94609428}"/>
                </a:ext>
              </a:extLst>
            </p:cNvPr>
            <p:cNvCxnSpPr/>
            <p:nvPr/>
          </p:nvCxnSpPr>
          <p:spPr>
            <a:xfrm>
              <a:off x="2746645" y="1237674"/>
              <a:ext cx="1485377"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5" name="Straight Arrow Connector 34">
              <a:extLst>
                <a:ext uri="{FF2B5EF4-FFF2-40B4-BE49-F238E27FC236}">
                  <a16:creationId xmlns:a16="http://schemas.microsoft.com/office/drawing/2014/main" id="{7DECAAF4-400C-8CC4-C8B8-258E2FBECDF4}"/>
                </a:ext>
              </a:extLst>
            </p:cNvPr>
            <p:cNvCxnSpPr/>
            <p:nvPr/>
          </p:nvCxnSpPr>
          <p:spPr>
            <a:xfrm>
              <a:off x="2753061" y="1679634"/>
              <a:ext cx="1485377" cy="0"/>
            </a:xfrm>
            <a:prstGeom prst="straightConnector1">
              <a:avLst/>
            </a:prstGeom>
            <a:ln>
              <a:solidFill>
                <a:srgbClr val="0000FF"/>
              </a:solidFill>
              <a:tailEnd type="triangle"/>
            </a:ln>
          </p:spPr>
          <p:style>
            <a:lnRef idx="2">
              <a:schemeClr val="accent2"/>
            </a:lnRef>
            <a:fillRef idx="0">
              <a:schemeClr val="accent2"/>
            </a:fillRef>
            <a:effectRef idx="1">
              <a:schemeClr val="accent2"/>
            </a:effectRef>
            <a:fontRef idx="minor">
              <a:schemeClr val="tx1"/>
            </a:fontRef>
          </p:style>
        </p:cxnSp>
        <p:sp>
          <p:nvSpPr>
            <p:cNvPr id="37" name="TextBox 36">
              <a:extLst>
                <a:ext uri="{FF2B5EF4-FFF2-40B4-BE49-F238E27FC236}">
                  <a16:creationId xmlns:a16="http://schemas.microsoft.com/office/drawing/2014/main" id="{6A33A91F-E27F-CB7C-F004-A749E9F7F5FA}"/>
                </a:ext>
              </a:extLst>
            </p:cNvPr>
            <p:cNvSpPr txBox="1"/>
            <p:nvPr/>
          </p:nvSpPr>
          <p:spPr>
            <a:xfrm>
              <a:off x="2861240" y="800444"/>
              <a:ext cx="1376867" cy="461665"/>
            </a:xfrm>
            <a:prstGeom prst="rect">
              <a:avLst/>
            </a:prstGeom>
            <a:noFill/>
          </p:spPr>
          <p:txBody>
            <a:bodyPr wrap="square">
              <a:spAutoFit/>
            </a:bodyPr>
            <a:lstStyle/>
            <a:p>
              <a:pPr algn="ctr"/>
              <a:r>
                <a:rPr lang="en-US" sz="1200" dirty="0">
                  <a:solidFill>
                    <a:srgbClr val="FF0000"/>
                  </a:solidFill>
                  <a:latin typeface="Cambria" panose="02040503050406030204" pitchFamily="18" charset="0"/>
                  <a:ea typeface="Cambria" panose="02040503050406030204" pitchFamily="18" charset="0"/>
                </a:rPr>
                <a:t>Senior Minister</a:t>
              </a:r>
              <a:br>
                <a:rPr lang="fa-IR" sz="1200" dirty="0">
                  <a:solidFill>
                    <a:srgbClr val="FF0000"/>
                  </a:solidFill>
                  <a:latin typeface="Cambria" panose="02040503050406030204" pitchFamily="18" charset="0"/>
                  <a:ea typeface="Cambria" panose="02040503050406030204" pitchFamily="18" charset="0"/>
                </a:rPr>
              </a:br>
              <a:r>
                <a:rPr lang="fa-IR" sz="1200" b="1" dirty="0">
                  <a:solidFill>
                    <a:srgbClr val="FF0000"/>
                  </a:solidFill>
                  <a:latin typeface="Cambria" panose="02040503050406030204" pitchFamily="18" charset="0"/>
                  <a:ea typeface="Cambria" panose="02040503050406030204" pitchFamily="18" charset="0"/>
                  <a:cs typeface="B Nazanin" panose="00000400000000000000" pitchFamily="2" charset="-78"/>
                </a:rPr>
                <a:t>رپیس‌الوزرا</a:t>
              </a:r>
              <a:endParaRPr lang="en-US" sz="1200" b="1" dirty="0">
                <a:solidFill>
                  <a:srgbClr val="FF0000"/>
                </a:solidFill>
                <a:latin typeface="Cambria" panose="02040503050406030204" pitchFamily="18" charset="0"/>
                <a:ea typeface="Cambria" panose="02040503050406030204" pitchFamily="18" charset="0"/>
                <a:cs typeface="B Nazanin" panose="00000400000000000000" pitchFamily="2" charset="-78"/>
              </a:endParaRPr>
            </a:p>
          </p:txBody>
        </p:sp>
        <p:sp>
          <p:nvSpPr>
            <p:cNvPr id="38" name="TextBox 37">
              <a:extLst>
                <a:ext uri="{FF2B5EF4-FFF2-40B4-BE49-F238E27FC236}">
                  <a16:creationId xmlns:a16="http://schemas.microsoft.com/office/drawing/2014/main" id="{3903B6D8-8620-6CBD-550B-E1A02142AC43}"/>
                </a:ext>
              </a:extLst>
            </p:cNvPr>
            <p:cNvSpPr txBox="1"/>
            <p:nvPr/>
          </p:nvSpPr>
          <p:spPr>
            <a:xfrm>
              <a:off x="2835840" y="1656080"/>
              <a:ext cx="1376867" cy="461665"/>
            </a:xfrm>
            <a:prstGeom prst="rect">
              <a:avLst/>
            </a:prstGeom>
            <a:noFill/>
          </p:spPr>
          <p:txBody>
            <a:bodyPr wrap="square">
              <a:spAutoFit/>
            </a:bodyPr>
            <a:lstStyle/>
            <a:p>
              <a:pPr algn="ctr"/>
              <a:r>
                <a:rPr lang="en-US" sz="1200" dirty="0">
                  <a:solidFill>
                    <a:srgbClr val="0000FF"/>
                  </a:solidFill>
                  <a:latin typeface="Cambria" panose="02040503050406030204" pitchFamily="18" charset="0"/>
                  <a:ea typeface="Cambria" panose="02040503050406030204" pitchFamily="18" charset="0"/>
                </a:rPr>
                <a:t>Minister Mentor</a:t>
              </a:r>
              <a:br>
                <a:rPr lang="fa-IR" sz="1200" dirty="0">
                  <a:solidFill>
                    <a:srgbClr val="0000FF"/>
                  </a:solidFill>
                  <a:latin typeface="Cambria" panose="02040503050406030204" pitchFamily="18" charset="0"/>
                  <a:ea typeface="Cambria" panose="02040503050406030204" pitchFamily="18" charset="0"/>
                </a:rPr>
              </a:br>
              <a:r>
                <a:rPr lang="fa-IR" sz="1200" b="1" dirty="0">
                  <a:solidFill>
                    <a:srgbClr val="0000FF"/>
                  </a:solidFill>
                  <a:latin typeface="Cambria" panose="02040503050406030204" pitchFamily="18" charset="0"/>
                  <a:ea typeface="Cambria" panose="02040503050406030204" pitchFamily="18" charset="0"/>
                  <a:cs typeface="B Nazanin" panose="00000400000000000000" pitchFamily="2" charset="-78"/>
                </a:rPr>
                <a:t>راهنمای وزرا</a:t>
              </a:r>
              <a:endParaRPr lang="en-US" sz="1200" b="1" dirty="0">
                <a:solidFill>
                  <a:srgbClr val="0000FF"/>
                </a:solidFill>
                <a:latin typeface="Cambria" panose="02040503050406030204" pitchFamily="18" charset="0"/>
                <a:ea typeface="Cambria" panose="02040503050406030204" pitchFamily="18" charset="0"/>
                <a:cs typeface="B Nazanin" panose="00000400000000000000" pitchFamily="2" charset="-78"/>
              </a:endParaRPr>
            </a:p>
          </p:txBody>
        </p:sp>
        <p:sp>
          <p:nvSpPr>
            <p:cNvPr id="39" name="TextBox 38">
              <a:extLst>
                <a:ext uri="{FF2B5EF4-FFF2-40B4-BE49-F238E27FC236}">
                  <a16:creationId xmlns:a16="http://schemas.microsoft.com/office/drawing/2014/main" id="{8A73237E-FD55-CC52-E002-0213CCF5B35E}"/>
                </a:ext>
              </a:extLst>
            </p:cNvPr>
            <p:cNvSpPr txBox="1"/>
            <p:nvPr/>
          </p:nvSpPr>
          <p:spPr>
            <a:xfrm>
              <a:off x="769790" y="1955621"/>
              <a:ext cx="1376867" cy="461665"/>
            </a:xfrm>
            <a:prstGeom prst="rect">
              <a:avLst/>
            </a:prstGeom>
            <a:noFill/>
          </p:spPr>
          <p:txBody>
            <a:bodyPr wrap="square">
              <a:spAutoFit/>
            </a:bodyPr>
            <a:lstStyle/>
            <a:p>
              <a:pPr algn="ctr"/>
              <a:r>
                <a:rPr lang="en-US" sz="1200" dirty="0">
                  <a:solidFill>
                    <a:srgbClr val="00B050"/>
                  </a:solidFill>
                  <a:latin typeface="Cambria" panose="02040503050406030204" pitchFamily="18" charset="0"/>
                  <a:ea typeface="Cambria" panose="02040503050406030204" pitchFamily="18" charset="0"/>
                </a:rPr>
                <a:t>Prime Minister</a:t>
              </a:r>
              <a:endParaRPr lang="fa-IR" sz="1200" dirty="0">
                <a:solidFill>
                  <a:srgbClr val="00B050"/>
                </a:solidFill>
                <a:latin typeface="Cambria" panose="02040503050406030204" pitchFamily="18" charset="0"/>
                <a:ea typeface="Cambria" panose="02040503050406030204" pitchFamily="18" charset="0"/>
              </a:endParaRPr>
            </a:p>
            <a:p>
              <a:pPr algn="ctr"/>
              <a:r>
                <a:rPr lang="fa-IR" sz="1200" b="1" dirty="0">
                  <a:solidFill>
                    <a:srgbClr val="00B050"/>
                  </a:solidFill>
                  <a:latin typeface="Cambria" panose="02040503050406030204" pitchFamily="18" charset="0"/>
                  <a:ea typeface="Cambria" panose="02040503050406030204" pitchFamily="18" charset="0"/>
                  <a:cs typeface="B Nazanin" panose="00000400000000000000" pitchFamily="2" charset="-78"/>
                </a:rPr>
                <a:t>نخست وزیر</a:t>
              </a:r>
              <a:endParaRPr lang="en-US" sz="1200" b="1" dirty="0">
                <a:solidFill>
                  <a:srgbClr val="00B050"/>
                </a:solidFill>
                <a:latin typeface="Cambria" panose="02040503050406030204" pitchFamily="18" charset="0"/>
                <a:ea typeface="Cambria" panose="02040503050406030204" pitchFamily="18" charset="0"/>
                <a:cs typeface="B Nazanin" panose="00000400000000000000" pitchFamily="2" charset="-78"/>
              </a:endParaRPr>
            </a:p>
          </p:txBody>
        </p:sp>
      </p:grpSp>
    </p:spTree>
    <p:extLst>
      <p:ext uri="{BB962C8B-B14F-4D97-AF65-F5344CB8AC3E}">
        <p14:creationId xmlns:p14="http://schemas.microsoft.com/office/powerpoint/2010/main" val="174731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80CF456-830B-DBF8-C3C3-45753709BC1A}"/>
              </a:ext>
            </a:extLst>
          </p:cNvPr>
          <p:cNvSpPr txBox="1"/>
          <p:nvPr/>
        </p:nvSpPr>
        <p:spPr>
          <a:xfrm>
            <a:off x="3479372" y="51602"/>
            <a:ext cx="5577001" cy="400110"/>
          </a:xfrm>
          <a:prstGeom prst="rect">
            <a:avLst/>
          </a:prstGeom>
          <a:noFill/>
        </p:spPr>
        <p:txBody>
          <a:bodyPr wrap="square">
            <a:spAutoFit/>
          </a:bodyPr>
          <a:lstStyle/>
          <a:p>
            <a:pPr algn="r" rtl="1"/>
            <a:r>
              <a:rPr lang="fa-IR" sz="2000" b="1" dirty="0">
                <a:solidFill>
                  <a:srgbClr val="0070C0"/>
                </a:solidFill>
                <a:effectLst>
                  <a:outerShdw blurRad="38100" dist="38100" dir="2700000" algn="tl">
                    <a:srgbClr val="000000">
                      <a:alpha val="43137"/>
                    </a:srgbClr>
                  </a:outerShdw>
                </a:effectLst>
                <a:latin typeface="B Vahid" panose="00000700000000000000" pitchFamily="2" charset="-78"/>
                <a:cs typeface="B Vahid" panose="00000700000000000000" pitchFamily="2" charset="-78"/>
              </a:rPr>
              <a:t>مقصود توسعه چیست؟</a:t>
            </a:r>
            <a:endParaRPr lang="en-US" sz="2000" dirty="0"/>
          </a:p>
        </p:txBody>
      </p:sp>
      <p:pic>
        <p:nvPicPr>
          <p:cNvPr id="12" name="Picture 11">
            <a:extLst>
              <a:ext uri="{FF2B5EF4-FFF2-40B4-BE49-F238E27FC236}">
                <a16:creationId xmlns:a16="http://schemas.microsoft.com/office/drawing/2014/main" id="{453ACBD9-221B-847F-DF2F-354013B6F598}"/>
              </a:ext>
            </a:extLst>
          </p:cNvPr>
          <p:cNvPicPr>
            <a:picLocks noChangeAspect="1"/>
          </p:cNvPicPr>
          <p:nvPr/>
        </p:nvPicPr>
        <p:blipFill>
          <a:blip r:embed="rId3"/>
          <a:stretch>
            <a:fillRect/>
          </a:stretch>
        </p:blipFill>
        <p:spPr>
          <a:xfrm>
            <a:off x="609600" y="1019044"/>
            <a:ext cx="7367373" cy="4819912"/>
          </a:xfrm>
          <a:prstGeom prst="rect">
            <a:avLst/>
          </a:prstGeom>
        </p:spPr>
      </p:pic>
      <p:sp>
        <p:nvSpPr>
          <p:cNvPr id="14" name="Rectangle: Rounded Corners 13">
            <a:extLst>
              <a:ext uri="{FF2B5EF4-FFF2-40B4-BE49-F238E27FC236}">
                <a16:creationId xmlns:a16="http://schemas.microsoft.com/office/drawing/2014/main" id="{E59CF895-7E39-1D57-9330-91B9F6F238BA}"/>
              </a:ext>
            </a:extLst>
          </p:cNvPr>
          <p:cNvSpPr/>
          <p:nvPr/>
        </p:nvSpPr>
        <p:spPr>
          <a:xfrm>
            <a:off x="7962812" y="1471051"/>
            <a:ext cx="769037" cy="228600"/>
          </a:xfrm>
          <a:prstGeom prst="roundRect">
            <a:avLst/>
          </a:prstGeom>
          <a:ln>
            <a:solidFill>
              <a:srgbClr val="244277"/>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sz="1200" dirty="0">
                <a:cs typeface="B Yekan" panose="00000400000000000000" pitchFamily="2" charset="-78"/>
              </a:rPr>
              <a:t>آمریکا</a:t>
            </a:r>
            <a:endParaRPr lang="en-US" sz="1200" dirty="0">
              <a:cs typeface="B Yekan" panose="00000400000000000000" pitchFamily="2" charset="-78"/>
            </a:endParaRPr>
          </a:p>
        </p:txBody>
      </p:sp>
      <p:sp>
        <p:nvSpPr>
          <p:cNvPr id="15" name="Rectangle: Rounded Corners 14">
            <a:extLst>
              <a:ext uri="{FF2B5EF4-FFF2-40B4-BE49-F238E27FC236}">
                <a16:creationId xmlns:a16="http://schemas.microsoft.com/office/drawing/2014/main" id="{16F3F938-C504-B956-AE90-0E2DFD31DA58}"/>
              </a:ext>
            </a:extLst>
          </p:cNvPr>
          <p:cNvSpPr/>
          <p:nvPr/>
        </p:nvSpPr>
        <p:spPr>
          <a:xfrm>
            <a:off x="7957193" y="2380257"/>
            <a:ext cx="769037" cy="228600"/>
          </a:xfrm>
          <a:prstGeom prst="roundRect">
            <a:avLst/>
          </a:prstGeom>
          <a:ln>
            <a:solidFill>
              <a:srgbClr val="6FAD46"/>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sz="1200" dirty="0">
                <a:cs typeface="B Yekan" panose="00000400000000000000" pitchFamily="2" charset="-78"/>
              </a:rPr>
              <a:t>انگلستان</a:t>
            </a:r>
            <a:endParaRPr lang="en-US" sz="1200" dirty="0">
              <a:cs typeface="B Yekan" panose="00000400000000000000" pitchFamily="2" charset="-78"/>
            </a:endParaRPr>
          </a:p>
        </p:txBody>
      </p:sp>
      <p:sp>
        <p:nvSpPr>
          <p:cNvPr id="16" name="Rectangle: Rounded Corners 15">
            <a:extLst>
              <a:ext uri="{FF2B5EF4-FFF2-40B4-BE49-F238E27FC236}">
                <a16:creationId xmlns:a16="http://schemas.microsoft.com/office/drawing/2014/main" id="{D1708F0B-61E1-B214-07E3-D53C67A87B99}"/>
              </a:ext>
            </a:extLst>
          </p:cNvPr>
          <p:cNvSpPr/>
          <p:nvPr/>
        </p:nvSpPr>
        <p:spPr>
          <a:xfrm>
            <a:off x="7969893" y="2787088"/>
            <a:ext cx="769037" cy="228600"/>
          </a:xfrm>
          <a:prstGeom prst="roundRect">
            <a:avLst/>
          </a:prstGeom>
          <a:ln>
            <a:solidFill>
              <a:srgbClr val="4270C3"/>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sz="1200" dirty="0">
                <a:cs typeface="B Yekan" panose="00000400000000000000" pitchFamily="2" charset="-78"/>
              </a:rPr>
              <a:t>کره‌جنوبی</a:t>
            </a:r>
            <a:endParaRPr lang="en-US" sz="1200" dirty="0">
              <a:cs typeface="B Yekan" panose="00000400000000000000" pitchFamily="2" charset="-78"/>
            </a:endParaRPr>
          </a:p>
        </p:txBody>
      </p:sp>
      <p:sp>
        <p:nvSpPr>
          <p:cNvPr id="17" name="Rectangle: Rounded Corners 16">
            <a:extLst>
              <a:ext uri="{FF2B5EF4-FFF2-40B4-BE49-F238E27FC236}">
                <a16:creationId xmlns:a16="http://schemas.microsoft.com/office/drawing/2014/main" id="{43A06D2C-9C66-EC6E-5294-47F01F47764C}"/>
              </a:ext>
            </a:extLst>
          </p:cNvPr>
          <p:cNvSpPr/>
          <p:nvPr/>
        </p:nvSpPr>
        <p:spPr>
          <a:xfrm>
            <a:off x="7962813" y="3360470"/>
            <a:ext cx="769037" cy="228600"/>
          </a:xfrm>
          <a:prstGeom prst="roundRect">
            <a:avLst/>
          </a:prstGeom>
          <a:ln>
            <a:solidFill>
              <a:srgbClr val="A3A3A3"/>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sz="1200" dirty="0">
                <a:cs typeface="B Yekan" panose="00000400000000000000" pitchFamily="2" charset="-78"/>
              </a:rPr>
              <a:t>مالزی</a:t>
            </a:r>
            <a:endParaRPr lang="en-US" sz="1200" dirty="0">
              <a:cs typeface="B Yekan" panose="00000400000000000000" pitchFamily="2" charset="-78"/>
            </a:endParaRPr>
          </a:p>
        </p:txBody>
      </p:sp>
      <p:sp>
        <p:nvSpPr>
          <p:cNvPr id="18" name="Rectangle: Rounded Corners 17">
            <a:extLst>
              <a:ext uri="{FF2B5EF4-FFF2-40B4-BE49-F238E27FC236}">
                <a16:creationId xmlns:a16="http://schemas.microsoft.com/office/drawing/2014/main" id="{F1872EE2-9073-AB7C-FCB4-98D13566186A}"/>
              </a:ext>
            </a:extLst>
          </p:cNvPr>
          <p:cNvSpPr/>
          <p:nvPr/>
        </p:nvSpPr>
        <p:spPr>
          <a:xfrm>
            <a:off x="7951572" y="3647082"/>
            <a:ext cx="769037" cy="228600"/>
          </a:xfrm>
          <a:prstGeom prst="roundRect">
            <a:avLst/>
          </a:prstGeom>
          <a:ln>
            <a:solidFill>
              <a:srgbClr val="FFBF00"/>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sz="1200" dirty="0">
                <a:cs typeface="B Yekan" panose="00000400000000000000" pitchFamily="2" charset="-78"/>
              </a:rPr>
              <a:t>شیلی</a:t>
            </a:r>
            <a:endParaRPr lang="en-US" sz="1200" dirty="0">
              <a:cs typeface="B Yekan" panose="00000400000000000000" pitchFamily="2" charset="-78"/>
            </a:endParaRPr>
          </a:p>
        </p:txBody>
      </p:sp>
      <p:sp>
        <p:nvSpPr>
          <p:cNvPr id="21" name="Rectangle: Rounded Corners 20">
            <a:extLst>
              <a:ext uri="{FF2B5EF4-FFF2-40B4-BE49-F238E27FC236}">
                <a16:creationId xmlns:a16="http://schemas.microsoft.com/office/drawing/2014/main" id="{034740C8-FA88-F1C4-082D-9283ABB1B9AD}"/>
              </a:ext>
            </a:extLst>
          </p:cNvPr>
          <p:cNvSpPr/>
          <p:nvPr/>
        </p:nvSpPr>
        <p:spPr>
          <a:xfrm>
            <a:off x="7951571" y="3970070"/>
            <a:ext cx="769037" cy="228600"/>
          </a:xfrm>
          <a:prstGeom prst="roundRect">
            <a:avLst/>
          </a:prstGeom>
          <a:ln>
            <a:solidFill>
              <a:srgbClr val="599AD5"/>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sz="1200" dirty="0">
                <a:cs typeface="B Yekan" panose="00000400000000000000" pitchFamily="2" charset="-78"/>
              </a:rPr>
              <a:t>چین</a:t>
            </a:r>
            <a:endParaRPr lang="en-US" sz="1200" dirty="0">
              <a:cs typeface="B Yekan" panose="00000400000000000000" pitchFamily="2" charset="-78"/>
            </a:endParaRPr>
          </a:p>
        </p:txBody>
      </p:sp>
      <p:sp>
        <p:nvSpPr>
          <p:cNvPr id="22" name="Rectangle: Rounded Corners 21">
            <a:extLst>
              <a:ext uri="{FF2B5EF4-FFF2-40B4-BE49-F238E27FC236}">
                <a16:creationId xmlns:a16="http://schemas.microsoft.com/office/drawing/2014/main" id="{770E6ACD-D4BB-EDA4-BF38-DDFC36B245F7}"/>
              </a:ext>
            </a:extLst>
          </p:cNvPr>
          <p:cNvSpPr/>
          <p:nvPr/>
        </p:nvSpPr>
        <p:spPr>
          <a:xfrm>
            <a:off x="7951571" y="4278476"/>
            <a:ext cx="769037" cy="228600"/>
          </a:xfrm>
          <a:prstGeom prst="roundRect">
            <a:avLst/>
          </a:prstGeom>
          <a:ln>
            <a:solidFill>
              <a:srgbClr val="9C4409"/>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sz="1200" dirty="0">
                <a:cs typeface="B Yekan" panose="00000400000000000000" pitchFamily="2" charset="-78"/>
              </a:rPr>
              <a:t>ایران</a:t>
            </a:r>
            <a:endParaRPr lang="en-US" sz="1200" dirty="0">
              <a:cs typeface="B Yekan" panose="00000400000000000000" pitchFamily="2" charset="-78"/>
            </a:endParaRPr>
          </a:p>
        </p:txBody>
      </p:sp>
      <p:sp>
        <p:nvSpPr>
          <p:cNvPr id="23" name="Rectangle: Rounded Corners 22">
            <a:extLst>
              <a:ext uri="{FF2B5EF4-FFF2-40B4-BE49-F238E27FC236}">
                <a16:creationId xmlns:a16="http://schemas.microsoft.com/office/drawing/2014/main" id="{3B799A46-D42D-1C16-209F-95D9164CBD5F}"/>
              </a:ext>
            </a:extLst>
          </p:cNvPr>
          <p:cNvSpPr/>
          <p:nvPr/>
        </p:nvSpPr>
        <p:spPr>
          <a:xfrm>
            <a:off x="7962812" y="4639859"/>
            <a:ext cx="769037" cy="228600"/>
          </a:xfrm>
          <a:prstGeom prst="roundRect">
            <a:avLst/>
          </a:prstGeom>
          <a:ln>
            <a:solidFill>
              <a:srgbClr val="EC782A"/>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sz="1200" dirty="0">
                <a:cs typeface="B Yekan" panose="00000400000000000000" pitchFamily="2" charset="-78"/>
              </a:rPr>
              <a:t>غنا</a:t>
            </a:r>
            <a:endParaRPr lang="en-US" sz="1200" dirty="0">
              <a:cs typeface="B Yekan" panose="00000400000000000000" pitchFamily="2" charset="-78"/>
            </a:endParaRPr>
          </a:p>
        </p:txBody>
      </p:sp>
      <p:sp>
        <p:nvSpPr>
          <p:cNvPr id="25" name="Oval 24">
            <a:extLst>
              <a:ext uri="{FF2B5EF4-FFF2-40B4-BE49-F238E27FC236}">
                <a16:creationId xmlns:a16="http://schemas.microsoft.com/office/drawing/2014/main" id="{A523E003-1263-282C-9501-613EA08B07BB}"/>
              </a:ext>
            </a:extLst>
          </p:cNvPr>
          <p:cNvSpPr/>
          <p:nvPr/>
        </p:nvSpPr>
        <p:spPr>
          <a:xfrm>
            <a:off x="1143000" y="4392776"/>
            <a:ext cx="609600" cy="610620"/>
          </a:xfrm>
          <a:prstGeom prst="ellipse">
            <a:avLst/>
          </a:prstGeom>
          <a:solidFill>
            <a:srgbClr val="FFFF00">
              <a:alpha val="28000"/>
            </a:srgb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2003064-9D85-5B76-2E63-9634F82C4B96}"/>
              </a:ext>
            </a:extLst>
          </p:cNvPr>
          <p:cNvSpPr/>
          <p:nvPr/>
        </p:nvSpPr>
        <p:spPr>
          <a:xfrm>
            <a:off x="5334000" y="3829372"/>
            <a:ext cx="609600" cy="610620"/>
          </a:xfrm>
          <a:prstGeom prst="ellipse">
            <a:avLst/>
          </a:prstGeom>
          <a:solidFill>
            <a:srgbClr val="FFFF00">
              <a:alpha val="28000"/>
            </a:srgb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45BE09A-2BC5-8F35-E88D-D3DC4C1A6576}"/>
              </a:ext>
            </a:extLst>
          </p:cNvPr>
          <p:cNvSpPr/>
          <p:nvPr/>
        </p:nvSpPr>
        <p:spPr>
          <a:xfrm>
            <a:off x="7239000" y="3970070"/>
            <a:ext cx="609600" cy="610620"/>
          </a:xfrm>
          <a:prstGeom prst="ellipse">
            <a:avLst/>
          </a:prstGeom>
          <a:solidFill>
            <a:srgbClr val="FFFF00">
              <a:alpha val="28000"/>
            </a:srgb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6280A1B-AB97-67DD-0B21-69310E5D5B97}"/>
              </a:ext>
            </a:extLst>
          </p:cNvPr>
          <p:cNvSpPr txBox="1"/>
          <p:nvPr/>
        </p:nvSpPr>
        <p:spPr>
          <a:xfrm>
            <a:off x="1193372" y="1169763"/>
            <a:ext cx="4572000" cy="246221"/>
          </a:xfrm>
          <a:prstGeom prst="rect">
            <a:avLst/>
          </a:prstGeom>
          <a:noFill/>
        </p:spPr>
        <p:txBody>
          <a:bodyPr wrap="square">
            <a:spAutoFit/>
          </a:bodyPr>
          <a:lstStyle/>
          <a:p>
            <a:r>
              <a:rPr lang="en-US" sz="1000" b="0" i="0" u="none" strike="noStrike" dirty="0">
                <a:solidFill>
                  <a:srgbClr val="000000"/>
                </a:solidFill>
                <a:effectLst/>
                <a:latin typeface="Cambria" panose="02040503050406030204" pitchFamily="18" charset="0"/>
                <a:ea typeface="Cambria" panose="02040503050406030204" pitchFamily="18" charset="0"/>
              </a:rPr>
              <a:t>GDP per capita, PPP ($)</a:t>
            </a:r>
            <a:r>
              <a:rPr lang="en-US" sz="1000" dirty="0">
                <a:latin typeface="Cambria" panose="02040503050406030204" pitchFamily="18" charset="0"/>
                <a:ea typeface="Cambria" panose="02040503050406030204" pitchFamily="18"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721BC0B-215F-A16C-D158-97765084F1B0}"/>
              </a:ext>
            </a:extLst>
          </p:cNvPr>
          <p:cNvSpPr txBox="1"/>
          <p:nvPr/>
        </p:nvSpPr>
        <p:spPr>
          <a:xfrm>
            <a:off x="3479372" y="51602"/>
            <a:ext cx="5577001" cy="369332"/>
          </a:xfrm>
          <a:prstGeom prst="rect">
            <a:avLst/>
          </a:prstGeom>
          <a:noFill/>
        </p:spPr>
        <p:txBody>
          <a:bodyPr wrap="square">
            <a:spAutoFit/>
          </a:bodyPr>
          <a:lstStyle/>
          <a:p>
            <a:pPr algn="r" rtl="1"/>
            <a:r>
              <a:rPr lang="fa-IR" b="1" dirty="0">
                <a:solidFill>
                  <a:srgbClr val="0070C0"/>
                </a:solidFill>
                <a:effectLst>
                  <a:outerShdw blurRad="38100" dist="38100" dir="2700000" algn="tl">
                    <a:srgbClr val="000000">
                      <a:alpha val="43137"/>
                    </a:srgbClr>
                  </a:outerShdw>
                </a:effectLst>
                <a:latin typeface="B Vahid" panose="00000700000000000000" pitchFamily="2" charset="-78"/>
                <a:cs typeface="B Nazanin" panose="00000400000000000000" pitchFamily="2" charset="-78"/>
              </a:rPr>
              <a:t>نیم قرن توسعه و یک سوال کلیدی</a:t>
            </a:r>
            <a:endParaRPr lang="en-US" b="1" dirty="0">
              <a:cs typeface="B Nazanin" panose="00000400000000000000" pitchFamily="2" charset="-78"/>
            </a:endParaRPr>
          </a:p>
        </p:txBody>
      </p:sp>
      <p:sp>
        <p:nvSpPr>
          <p:cNvPr id="8" name="TextBox 7">
            <a:extLst>
              <a:ext uri="{FF2B5EF4-FFF2-40B4-BE49-F238E27FC236}">
                <a16:creationId xmlns:a16="http://schemas.microsoft.com/office/drawing/2014/main" id="{E2E75804-5184-E563-F5B0-2880B46529DA}"/>
              </a:ext>
            </a:extLst>
          </p:cNvPr>
          <p:cNvSpPr txBox="1"/>
          <p:nvPr/>
        </p:nvSpPr>
        <p:spPr>
          <a:xfrm>
            <a:off x="1349077" y="181084"/>
            <a:ext cx="457200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a-IR" sz="1800" b="1" dirty="0">
                <a:latin typeface="B Vahid" panose="00000700000000000000" pitchFamily="2" charset="-78"/>
                <a:cs typeface="B Nazanin" panose="00000400000000000000" pitchFamily="2" charset="-78"/>
              </a:rPr>
              <a:t>این پنج‌ کشور چه کاری انجام دادند که بقیه نتوانستند؟</a:t>
            </a:r>
            <a:endParaRPr lang="fa-IR" dirty="0"/>
          </a:p>
        </p:txBody>
      </p:sp>
      <p:pic>
        <p:nvPicPr>
          <p:cNvPr id="15" name="Picture 14">
            <a:extLst>
              <a:ext uri="{FF2B5EF4-FFF2-40B4-BE49-F238E27FC236}">
                <a16:creationId xmlns:a16="http://schemas.microsoft.com/office/drawing/2014/main" id="{CF1509B3-FF00-1205-A65C-43A5E4F1FB65}"/>
              </a:ext>
            </a:extLst>
          </p:cNvPr>
          <p:cNvPicPr>
            <a:picLocks noChangeAspect="1"/>
          </p:cNvPicPr>
          <p:nvPr/>
        </p:nvPicPr>
        <p:blipFill>
          <a:blip r:embed="rId3"/>
          <a:stretch>
            <a:fillRect/>
          </a:stretch>
        </p:blipFill>
        <p:spPr>
          <a:xfrm>
            <a:off x="0" y="1190040"/>
            <a:ext cx="8809484" cy="548687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F309012-C925-6D1D-7F0A-DB5E5C0B4B00}"/>
              </a:ext>
            </a:extLst>
          </p:cNvPr>
          <p:cNvSpPr txBox="1"/>
          <p:nvPr/>
        </p:nvSpPr>
        <p:spPr>
          <a:xfrm>
            <a:off x="400050" y="538667"/>
            <a:ext cx="8343900" cy="6001643"/>
          </a:xfrm>
          <a:prstGeom prst="rect">
            <a:avLst/>
          </a:prstGeom>
          <a:noFill/>
        </p:spPr>
        <p:txBody>
          <a:bodyPr wrap="square">
            <a:spAutoFit/>
          </a:bodyPr>
          <a:lstStyle>
            <a:defPPr>
              <a:defRPr lang="en-US"/>
            </a:defPPr>
            <a:lvl1pPr algn="just" rtl="1">
              <a:defRPr sz="1300" b="1">
                <a:latin typeface="B Vahid" panose="00000700000000000000" pitchFamily="2" charset="-78"/>
                <a:cs typeface="B Nazanin" panose="00000400000000000000" pitchFamily="2" charset="-78"/>
              </a:defRPr>
            </a:lvl1pPr>
          </a:lstStyle>
          <a:p>
            <a:pPr marL="285750" indent="-285750">
              <a:buFont typeface="Wingdings" panose="05000000000000000000" pitchFamily="2" charset="2"/>
              <a:buChar char="§"/>
            </a:pPr>
            <a:r>
              <a:rPr lang="fa-IR" sz="1600" dirty="0"/>
              <a:t>فقدان رشد پایدار به کاهش بهره‌وری مربوط می‌شود و رشد نوآوری-پایه کلید حفظ دستاوردهای بهره‌وری است.</a:t>
            </a:r>
          </a:p>
          <a:p>
            <a:pPr marL="285750" indent="-285750">
              <a:buFont typeface="Wingdings" panose="05000000000000000000" pitchFamily="2" charset="2"/>
              <a:buChar char="§"/>
            </a:pPr>
            <a:r>
              <a:rPr lang="fa-IR" sz="1600" dirty="0"/>
              <a:t>«آسم‌اوغلو و آگیون» نشان داده‌اند که در برش‌های عمودی، انتخاب آن دسته از صنایع که ظرفیت‌های نوآوری آنها بیش از ظرفیت‌های اقتباس تکنولوژی آنها باشد، از اولویت برخوردار است. </a:t>
            </a:r>
          </a:p>
          <a:p>
            <a:pPr marL="285750" indent="-285750">
              <a:buFont typeface="Wingdings" panose="05000000000000000000" pitchFamily="2" charset="2"/>
              <a:buChar char="§"/>
            </a:pPr>
            <a:r>
              <a:rPr lang="fa-IR" sz="1600" dirty="0"/>
              <a:t>هر چه کشورها به مرزهای فناوری نزدیک‌تر باشند، این انتخاب در سیاست صنعتی کشورها حیاتی‌تر است. </a:t>
            </a:r>
          </a:p>
          <a:p>
            <a:pPr marL="285750" indent="-285750">
              <a:buFont typeface="Wingdings" panose="05000000000000000000" pitchFamily="2" charset="2"/>
              <a:buChar char="§"/>
            </a:pPr>
            <a:r>
              <a:rPr lang="fa-IR" sz="1600" dirty="0"/>
              <a:t>کشورهایی که در گام‌های اول توسعه یافتگی هستند، این انتخاب را قربانی راهبرد سرمایه‌گذاری-پایه می‌کنند چراکه اقتضاء می‌کند صنایع به دنبال جذب حداکثری سرمایه باشند </a:t>
            </a:r>
          </a:p>
          <a:p>
            <a:pPr marL="285750" indent="-285750">
              <a:buFont typeface="Wingdings" panose="05000000000000000000" pitchFamily="2" charset="2"/>
              <a:buChar char="§"/>
            </a:pPr>
            <a:r>
              <a:rPr lang="fa-IR" sz="1600" dirty="0"/>
              <a:t>در کشورهای موفق، با پیشرفت در مسیر توسعه، با قراردادهای کوتاه‌مدت‌تر، بنگاه‌های جوان و پویاتر، سرمایه‌گذاری کمتر، انتخاب بهتری صورت گرفته، به تدریج راهبرد سرمایه‌گذاری-پایه جای خود را به راهبرد نوآوری پایه می‌دهد.</a:t>
            </a:r>
          </a:p>
          <a:p>
            <a:pPr marL="285750" indent="-285750">
              <a:buFont typeface="Wingdings" panose="05000000000000000000" pitchFamily="2" charset="2"/>
              <a:buChar char="§"/>
            </a:pPr>
            <a:r>
              <a:rPr lang="fa-IR" sz="1600" dirty="0"/>
              <a:t>در سوئیچ از راهبردهای سرمایه‌گذاری-پایه به راهبردهای نوآوری-پایه، برخی کشورهای در حال توسعه زود اقدام می‌کنند و با انگیزه همپایی، به دنبال طی کردن مسیر از راه‌های کوتاه‌تر هستند و لذا برخی محدودیت‌های رقابت در بازار صنایع یا مشوق‌های سرمایه‌گذاری، می‌تواند برای آنها مفید باشد. اما هزینه این مداخلات در بلندمدت به شدت بالا است چراکه می‌تواند کشورها را تا مدتی طولانی در دام راهبرد سرمایه‌گذاری-پایه نگاه دارد و از حرکت به سمت مرزهای جدید فناوری و نوآوری بازدارد</a:t>
            </a:r>
          </a:p>
          <a:p>
            <a:pPr marL="285750" indent="-285750">
              <a:buFont typeface="Wingdings" panose="05000000000000000000" pitchFamily="2" charset="2"/>
              <a:buChar char="§"/>
            </a:pPr>
            <a:r>
              <a:rPr lang="fa-IR" sz="1600" dirty="0"/>
              <a:t>می‌دانیم که با نظریه رومر در سال ۱۹۸۶ و لوکاس در سال ۱۹۸۸، مهمترین عامل رشد پایدار در درآمد سرانه، تجمیع دانش عنوان شد. اما مجاری تجمیع دانش متعدد هستند از آموزش رسمی گرفته، آموزش حین کار، تحقیقات بنیادی علمی، یادگیری عملی، تقویت فرایندهای نوآوری (</a:t>
            </a:r>
            <a:r>
              <a:rPr lang="en-US" sz="1600" dirty="0">
                <a:solidFill>
                  <a:srgbClr val="FF0000"/>
                </a:solidFill>
                <a:latin typeface="Cambria" panose="02040503050406030204" pitchFamily="18" charset="0"/>
                <a:ea typeface="Cambria" panose="02040503050406030204" pitchFamily="18" charset="0"/>
              </a:rPr>
              <a:t>Process Innovation</a:t>
            </a:r>
            <a:r>
              <a:rPr lang="fa-IR" sz="1600" dirty="0"/>
              <a:t>) و محصولات فناورانه </a:t>
            </a:r>
            <a:br>
              <a:rPr lang="fa-IR" sz="1600" dirty="0"/>
            </a:br>
            <a:r>
              <a:rPr lang="fa-IR" sz="1600" dirty="0">
                <a:latin typeface="Cambria" panose="02040503050406030204" pitchFamily="18" charset="0"/>
                <a:ea typeface="Cambria" panose="02040503050406030204" pitchFamily="18" charset="0"/>
              </a:rPr>
              <a:t>(</a:t>
            </a:r>
            <a:r>
              <a:rPr lang="en-US" sz="1600" dirty="0">
                <a:solidFill>
                  <a:srgbClr val="FF0000"/>
                </a:solidFill>
                <a:latin typeface="Cambria" panose="02040503050406030204" pitchFamily="18" charset="0"/>
                <a:ea typeface="Cambria" panose="02040503050406030204" pitchFamily="18" charset="0"/>
              </a:rPr>
              <a:t>Product Innovation</a:t>
            </a:r>
            <a:r>
              <a:rPr lang="fa-IR" sz="1600" dirty="0">
                <a:latin typeface="Cambria" panose="02040503050406030204" pitchFamily="18" charset="0"/>
                <a:ea typeface="Cambria" panose="02040503050406030204" pitchFamily="18" charset="0"/>
              </a:rPr>
              <a:t>)</a:t>
            </a:r>
            <a:r>
              <a:rPr lang="fa-IR" sz="1600" dirty="0"/>
              <a:t>‌ همگی این مجاری تجمیع دانش هستند. </a:t>
            </a:r>
          </a:p>
          <a:p>
            <a:pPr marL="285750" indent="-285750">
              <a:buFont typeface="Wingdings" panose="05000000000000000000" pitchFamily="2" charset="2"/>
              <a:buChar char="§"/>
            </a:pPr>
            <a:r>
              <a:rPr lang="fa-IR" sz="1600" dirty="0"/>
              <a:t>آگیون در ۱۹۹۲ بر مجرای جدیدی از تجیمع دانش تاکید کردند که کمتر در نظریه‌های رشد درون‌زا مورد توجه قرار گرفته بود: نوآوری‌های صنعتی ارتقاء دهنده کیفیت محصولات. از نظر آگیون در مقاله تخریب خلاقانه اینکه محصولات صنعتی جدید ایجاد فضای منسوخ‌شدگی محصولات قبلی را می‌کند، همین منسوخ شدن نماد مختصات عمومی فرایند رشد است، اینکه پیشرفت در بطن خودش هم خسارت دارد و هم منفعت و لذا اسمش را تخریب خلاقانه می‌گذارد</a:t>
            </a:r>
          </a:p>
          <a:p>
            <a:pPr marL="285750" indent="-285750">
              <a:buFont typeface="Wingdings" panose="05000000000000000000" pitchFamily="2" charset="2"/>
              <a:buChar char="§"/>
            </a:pPr>
            <a:r>
              <a:rPr lang="fa-IR" sz="1600" dirty="0"/>
              <a:t>از آن به بعد با نظریه هازمن و رودریک (۲۰۰۷) روی پیچیدگی صادراتی اثرات رشد بلندمدت سیاست‌های صنعتی در این زمینه مورد تاکید قرار گرفت و بعد حسنف در این راستا به نظریه‌های جدید می‌رسد</a:t>
            </a:r>
            <a:endParaRPr lang="en-US" sz="1600" dirty="0"/>
          </a:p>
        </p:txBody>
      </p:sp>
      <p:sp>
        <p:nvSpPr>
          <p:cNvPr id="3" name="TextBox 2">
            <a:extLst>
              <a:ext uri="{FF2B5EF4-FFF2-40B4-BE49-F238E27FC236}">
                <a16:creationId xmlns:a16="http://schemas.microsoft.com/office/drawing/2014/main" id="{45501997-C62C-3AD2-0BE7-B2C1F2352BA8}"/>
              </a:ext>
            </a:extLst>
          </p:cNvPr>
          <p:cNvSpPr txBox="1"/>
          <p:nvPr/>
        </p:nvSpPr>
        <p:spPr>
          <a:xfrm>
            <a:off x="1524000" y="51602"/>
            <a:ext cx="7532373" cy="461665"/>
          </a:xfrm>
          <a:prstGeom prst="rect">
            <a:avLst/>
          </a:prstGeom>
          <a:noFill/>
        </p:spPr>
        <p:txBody>
          <a:bodyPr wrap="square">
            <a:spAutoFit/>
          </a:bodyPr>
          <a:lstStyle/>
          <a:p>
            <a:pPr algn="r" rtl="1"/>
            <a:r>
              <a:rPr lang="fa-IR" sz="2400" b="1" dirty="0">
                <a:solidFill>
                  <a:srgbClr val="0070C0"/>
                </a:solidFill>
                <a:effectLst>
                  <a:outerShdw blurRad="38100" dist="38100" dir="2700000" algn="tl">
                    <a:srgbClr val="000000">
                      <a:alpha val="43137"/>
                    </a:srgbClr>
                  </a:outerShdw>
                </a:effectLst>
                <a:latin typeface="B Vahid" panose="00000700000000000000" pitchFamily="2" charset="-78"/>
                <a:cs typeface="B Nazanin" panose="00000400000000000000" pitchFamily="2" charset="-78"/>
              </a:rPr>
              <a:t>انتخاب در برش‌های عمودی: گرفتاری در دام سرمایه‌گذاری دائمی</a:t>
            </a:r>
            <a:endParaRPr lang="en-US" sz="2400" b="1" dirty="0">
              <a:cs typeface="B Nazanin" panose="00000400000000000000" pitchFamily="2" charset="-78"/>
            </a:endParaRPr>
          </a:p>
        </p:txBody>
      </p:sp>
    </p:spTree>
    <p:extLst>
      <p:ext uri="{BB962C8B-B14F-4D97-AF65-F5344CB8AC3E}">
        <p14:creationId xmlns:p14="http://schemas.microsoft.com/office/powerpoint/2010/main" val="172978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93F80C-731D-1E14-6A9C-E49325441C03}"/>
              </a:ext>
            </a:extLst>
          </p:cNvPr>
          <p:cNvSpPr txBox="1"/>
          <p:nvPr/>
        </p:nvSpPr>
        <p:spPr>
          <a:xfrm>
            <a:off x="1524000" y="51602"/>
            <a:ext cx="7532373" cy="461665"/>
          </a:xfrm>
          <a:prstGeom prst="rect">
            <a:avLst/>
          </a:prstGeom>
          <a:noFill/>
        </p:spPr>
        <p:txBody>
          <a:bodyPr wrap="square">
            <a:spAutoFit/>
          </a:bodyPr>
          <a:lstStyle/>
          <a:p>
            <a:pPr algn="r" rtl="1"/>
            <a:r>
              <a:rPr lang="fa-IR" sz="2400" b="1" dirty="0">
                <a:solidFill>
                  <a:srgbClr val="0070C0"/>
                </a:solidFill>
                <a:effectLst>
                  <a:outerShdw blurRad="38100" dist="38100" dir="2700000" algn="tl">
                    <a:srgbClr val="000000">
                      <a:alpha val="43137"/>
                    </a:srgbClr>
                  </a:outerShdw>
                </a:effectLst>
                <a:latin typeface="B Vahid" panose="00000700000000000000" pitchFamily="2" charset="-78"/>
                <a:cs typeface="B Nazanin" panose="00000400000000000000" pitchFamily="2" charset="-78"/>
              </a:rPr>
              <a:t>نظریه‌های استاندارد رشد اقتصادی امروز به تنهایی پاسخگو نیستند</a:t>
            </a:r>
            <a:endParaRPr lang="en-US" sz="2400" b="1" dirty="0">
              <a:cs typeface="B Nazanin" panose="00000400000000000000" pitchFamily="2" charset="-78"/>
            </a:endParaRPr>
          </a:p>
        </p:txBody>
      </p:sp>
      <p:sp>
        <p:nvSpPr>
          <p:cNvPr id="11" name="TextBox 10">
            <a:extLst>
              <a:ext uri="{FF2B5EF4-FFF2-40B4-BE49-F238E27FC236}">
                <a16:creationId xmlns:a16="http://schemas.microsoft.com/office/drawing/2014/main" id="{E57C4233-6814-748F-0307-B204B1E03029}"/>
              </a:ext>
            </a:extLst>
          </p:cNvPr>
          <p:cNvSpPr txBox="1"/>
          <p:nvPr/>
        </p:nvSpPr>
        <p:spPr>
          <a:xfrm>
            <a:off x="220778" y="5654424"/>
            <a:ext cx="8702444" cy="954107"/>
          </a:xfrm>
          <a:prstGeom prst="rect">
            <a:avLst/>
          </a:prstGeom>
          <a:noFill/>
        </p:spPr>
        <p:txBody>
          <a:bodyPr wrap="square">
            <a:spAutoFit/>
          </a:bodyPr>
          <a:lstStyle/>
          <a:p>
            <a:pPr marL="285750" indent="-285750" algn="just" rtl="1">
              <a:buFont typeface="Wingdings" panose="05000000000000000000" pitchFamily="2" charset="2"/>
              <a:buChar char="§"/>
            </a:pPr>
            <a:r>
              <a:rPr lang="fa-IR" sz="1400" b="1" dirty="0">
                <a:cs typeface="B Nazanin" panose="00000400000000000000" pitchFamily="2" charset="-78"/>
              </a:rPr>
              <a:t>نسخه‌های </a:t>
            </a:r>
            <a:r>
              <a:rPr lang="en-US" sz="1400" b="1" dirty="0" err="1">
                <a:cs typeface="B Nazanin" panose="00000400000000000000" pitchFamily="2" charset="-78"/>
              </a:rPr>
              <a:t>استاندارد</a:t>
            </a:r>
            <a:r>
              <a:rPr lang="en-US" sz="1400" b="1" dirty="0">
                <a:cs typeface="B Nazanin" panose="00000400000000000000" pitchFamily="2" charset="-78"/>
              </a:rPr>
              <a:t> </a:t>
            </a:r>
            <a:r>
              <a:rPr lang="fa-IR" sz="1400" b="1" dirty="0">
                <a:cs typeface="B Nazanin" panose="00000400000000000000" pitchFamily="2" charset="-78"/>
              </a:rPr>
              <a:t>رشد اقتصادی: </a:t>
            </a:r>
            <a:r>
              <a:rPr lang="en-US" sz="1400" b="1" dirty="0" err="1">
                <a:cs typeface="B Nazanin" panose="00000400000000000000" pitchFamily="2" charset="-78"/>
              </a:rPr>
              <a:t>ثبات</a:t>
            </a:r>
            <a:r>
              <a:rPr lang="en-US" sz="1400" b="1" dirty="0">
                <a:cs typeface="B Nazanin" panose="00000400000000000000" pitchFamily="2" charset="-78"/>
              </a:rPr>
              <a:t> </a:t>
            </a:r>
            <a:r>
              <a:rPr lang="en-US" sz="1400" b="1" dirty="0" err="1">
                <a:cs typeface="B Nazanin" panose="00000400000000000000" pitchFamily="2" charset="-78"/>
              </a:rPr>
              <a:t>اقتصاد</a:t>
            </a:r>
            <a:r>
              <a:rPr lang="en-US" sz="1400" b="1" dirty="0">
                <a:cs typeface="B Nazanin" panose="00000400000000000000" pitchFamily="2" charset="-78"/>
              </a:rPr>
              <a:t> </a:t>
            </a:r>
            <a:r>
              <a:rPr lang="en-US" sz="1400" b="1" dirty="0" err="1">
                <a:cs typeface="B Nazanin" panose="00000400000000000000" pitchFamily="2" charset="-78"/>
              </a:rPr>
              <a:t>کلان</a:t>
            </a:r>
            <a:r>
              <a:rPr lang="en-US" sz="1400" b="1" dirty="0">
                <a:cs typeface="B Nazanin" panose="00000400000000000000" pitchFamily="2" charset="-78"/>
              </a:rPr>
              <a:t>، </a:t>
            </a:r>
            <a:r>
              <a:rPr lang="en-US" sz="1400" b="1" dirty="0" err="1">
                <a:cs typeface="B Nazanin" panose="00000400000000000000" pitchFamily="2" charset="-78"/>
              </a:rPr>
              <a:t>حداقل</a:t>
            </a:r>
            <a:r>
              <a:rPr lang="en-US" sz="1400" b="1" dirty="0">
                <a:cs typeface="B Nazanin" panose="00000400000000000000" pitchFamily="2" charset="-78"/>
              </a:rPr>
              <a:t> </a:t>
            </a:r>
            <a:r>
              <a:rPr lang="en-US" sz="1400" b="1" dirty="0" err="1">
                <a:cs typeface="B Nazanin" panose="00000400000000000000" pitchFamily="2" charset="-78"/>
              </a:rPr>
              <a:t>مداخله</a:t>
            </a:r>
            <a:r>
              <a:rPr lang="en-US" sz="1400" b="1" dirty="0">
                <a:cs typeface="B Nazanin" panose="00000400000000000000" pitchFamily="2" charset="-78"/>
              </a:rPr>
              <a:t> دولت و </a:t>
            </a:r>
            <a:r>
              <a:rPr lang="en-US" sz="1400" b="1" dirty="0" err="1">
                <a:cs typeface="B Nazanin" panose="00000400000000000000" pitchFamily="2" charset="-78"/>
              </a:rPr>
              <a:t>مح</a:t>
            </a:r>
            <a:r>
              <a:rPr lang="fa-IR" sz="1400" b="1" dirty="0">
                <a:cs typeface="B Nazanin" panose="00000400000000000000" pitchFamily="2" charset="-78"/>
              </a:rPr>
              <a:t>ی</a:t>
            </a:r>
            <a:r>
              <a:rPr lang="en-US" sz="1400" b="1" dirty="0">
                <a:cs typeface="B Nazanin" panose="00000400000000000000" pitchFamily="2" charset="-78"/>
              </a:rPr>
              <a:t>ط </a:t>
            </a:r>
            <a:r>
              <a:rPr lang="en-US" sz="1400" b="1" dirty="0" err="1">
                <a:cs typeface="B Nazanin" panose="00000400000000000000" pitchFamily="2" charset="-78"/>
              </a:rPr>
              <a:t>مساعد</a:t>
            </a:r>
            <a:r>
              <a:rPr lang="en-US" sz="1400" b="1" dirty="0">
                <a:cs typeface="B Nazanin" panose="00000400000000000000" pitchFamily="2" charset="-78"/>
              </a:rPr>
              <a:t> </a:t>
            </a:r>
            <a:r>
              <a:rPr lang="en-US" sz="1400" b="1" dirty="0" err="1">
                <a:cs typeface="B Nazanin" panose="00000400000000000000" pitchFamily="2" charset="-78"/>
              </a:rPr>
              <a:t>سرمایه</a:t>
            </a:r>
            <a:r>
              <a:rPr lang="fa-IR" sz="1400" b="1" dirty="0">
                <a:cs typeface="B Nazanin" panose="00000400000000000000" pitchFamily="2" charset="-78"/>
              </a:rPr>
              <a:t>‌</a:t>
            </a:r>
            <a:r>
              <a:rPr lang="en-US" sz="1400" b="1" dirty="0" err="1">
                <a:cs typeface="B Nazanin" panose="00000400000000000000" pitchFamily="2" charset="-78"/>
              </a:rPr>
              <a:t>گذاری</a:t>
            </a:r>
            <a:r>
              <a:rPr lang="en-US" sz="1400" b="1" dirty="0">
                <a:cs typeface="B Nazanin" panose="00000400000000000000" pitchFamily="2" charset="-78"/>
              </a:rPr>
              <a:t> </a:t>
            </a:r>
            <a:r>
              <a:rPr lang="fa-IR" sz="1400" b="1" dirty="0">
                <a:cs typeface="B Nazanin" panose="00000400000000000000" pitchFamily="2" charset="-78"/>
              </a:rPr>
              <a:t>(</a:t>
            </a:r>
            <a:r>
              <a:rPr lang="en-US" sz="1400" b="1" dirty="0">
                <a:cs typeface="B Nazanin" panose="00000400000000000000" pitchFamily="2" charset="-78"/>
              </a:rPr>
              <a:t>در </a:t>
            </a:r>
            <a:r>
              <a:rPr lang="en-US" sz="1400" b="1" dirty="0" err="1">
                <a:cs typeface="B Nazanin" panose="00000400000000000000" pitchFamily="2" charset="-78"/>
              </a:rPr>
              <a:t>سرمایه</a:t>
            </a:r>
            <a:r>
              <a:rPr lang="en-US" sz="1400" b="1" dirty="0">
                <a:cs typeface="B Nazanin" panose="00000400000000000000" pitchFamily="2" charset="-78"/>
              </a:rPr>
              <a:t> </a:t>
            </a:r>
            <a:r>
              <a:rPr lang="en-US" sz="1400" b="1" dirty="0" err="1">
                <a:cs typeface="B Nazanin" panose="00000400000000000000" pitchFamily="2" charset="-78"/>
              </a:rPr>
              <a:t>فیزیکی</a:t>
            </a:r>
            <a:r>
              <a:rPr lang="en-US" sz="1400" b="1" dirty="0">
                <a:cs typeface="B Nazanin" panose="00000400000000000000" pitchFamily="2" charset="-78"/>
              </a:rPr>
              <a:t> و </a:t>
            </a:r>
            <a:r>
              <a:rPr lang="en-US" sz="1400" b="1" dirty="0" err="1">
                <a:cs typeface="B Nazanin" panose="00000400000000000000" pitchFamily="2" charset="-78"/>
              </a:rPr>
              <a:t>انسانی</a:t>
            </a:r>
            <a:r>
              <a:rPr lang="fa-IR" sz="1400" b="1" dirty="0">
                <a:cs typeface="B Nazanin" panose="00000400000000000000" pitchFamily="2" charset="-78"/>
              </a:rPr>
              <a:t>) </a:t>
            </a:r>
          </a:p>
          <a:p>
            <a:pPr marL="285750" indent="-285750" algn="just" rtl="1">
              <a:buFont typeface="Wingdings" panose="05000000000000000000" pitchFamily="2" charset="2"/>
              <a:buChar char="§"/>
            </a:pPr>
            <a:r>
              <a:rPr lang="fa-IR" sz="1400" b="1" dirty="0">
                <a:cs typeface="B Nazanin" panose="00000400000000000000" pitchFamily="2" charset="-78"/>
              </a:rPr>
              <a:t>خاورمیانه سرشار از این نمونه‌ها است و شاید از این منظور در میان دیگر مناطق منحصر به فرد باشد. عموم کشورهای این منطقه </a:t>
            </a:r>
            <a:r>
              <a:rPr lang="en-US" sz="1400" b="1" dirty="0">
                <a:cs typeface="B Nazanin" panose="00000400000000000000" pitchFamily="2" charset="-78"/>
              </a:rPr>
              <a:t>در بیشتر </a:t>
            </a:r>
            <a:r>
              <a:rPr lang="en-US" sz="1400" b="1" dirty="0" err="1">
                <a:cs typeface="B Nazanin" panose="00000400000000000000" pitchFamily="2" charset="-78"/>
              </a:rPr>
              <a:t>این</a:t>
            </a:r>
            <a:r>
              <a:rPr lang="en-US" sz="1400" b="1" dirty="0">
                <a:cs typeface="B Nazanin" panose="00000400000000000000" pitchFamily="2" charset="-78"/>
              </a:rPr>
              <a:t> </a:t>
            </a:r>
            <a:r>
              <a:rPr lang="en-US" sz="1400" b="1" dirty="0" err="1">
                <a:cs typeface="B Nazanin" panose="00000400000000000000" pitchFamily="2" charset="-78"/>
              </a:rPr>
              <a:t>ابعاد</a:t>
            </a:r>
            <a:r>
              <a:rPr lang="en-US" sz="1400" b="1" dirty="0">
                <a:cs typeface="B Nazanin" panose="00000400000000000000" pitchFamily="2" charset="-78"/>
              </a:rPr>
              <a:t> </a:t>
            </a:r>
            <a:r>
              <a:rPr lang="en-US" sz="1400" b="1" dirty="0" err="1">
                <a:cs typeface="B Nazanin" panose="00000400000000000000" pitchFamily="2" charset="-78"/>
              </a:rPr>
              <a:t>پیشرفت</a:t>
            </a:r>
            <a:r>
              <a:rPr lang="en-US" sz="1400" b="1" dirty="0">
                <a:cs typeface="B Nazanin" panose="00000400000000000000" pitchFamily="2" charset="-78"/>
              </a:rPr>
              <a:t> </a:t>
            </a:r>
            <a:r>
              <a:rPr lang="en-US" sz="1400" b="1" dirty="0" err="1">
                <a:cs typeface="B Nazanin" panose="00000400000000000000" pitchFamily="2" charset="-78"/>
              </a:rPr>
              <a:t>کرده</a:t>
            </a:r>
            <a:r>
              <a:rPr lang="fa-IR" sz="1400" b="1" dirty="0">
                <a:cs typeface="B Nazanin" panose="00000400000000000000" pitchFamily="2" charset="-78"/>
              </a:rPr>
              <a:t>‌</a:t>
            </a:r>
            <a:r>
              <a:rPr lang="en-US" sz="1400" b="1" dirty="0">
                <a:cs typeface="B Nazanin" panose="00000400000000000000" pitchFamily="2" charset="-78"/>
              </a:rPr>
              <a:t>اند </a:t>
            </a:r>
            <a:r>
              <a:rPr lang="en-US" sz="1400" b="1" dirty="0" err="1">
                <a:cs typeface="B Nazanin" panose="00000400000000000000" pitchFamily="2" charset="-78"/>
              </a:rPr>
              <a:t>اما</a:t>
            </a:r>
            <a:r>
              <a:rPr lang="en-US" sz="1400" b="1" dirty="0">
                <a:cs typeface="B Nazanin" panose="00000400000000000000" pitchFamily="2" charset="-78"/>
              </a:rPr>
              <a:t> </a:t>
            </a:r>
            <a:r>
              <a:rPr lang="fa-IR" sz="1400" b="1" dirty="0">
                <a:cs typeface="B Nazanin" panose="00000400000000000000" pitchFamily="2" charset="-78"/>
              </a:rPr>
              <a:t>قادر به تنوع‌پذیری و ارتقاء سطح پیچیدگی و عرضه محصولات صنعتی متنوع نبوده‌اند</a:t>
            </a:r>
          </a:p>
          <a:p>
            <a:pPr marL="285750" indent="-285750" algn="just" rtl="1">
              <a:buFont typeface="Wingdings" panose="05000000000000000000" pitchFamily="2" charset="2"/>
              <a:buChar char="§"/>
            </a:pPr>
            <a:r>
              <a:rPr lang="fa-IR" sz="1400" b="1" dirty="0">
                <a:cs typeface="B Nazanin" panose="00000400000000000000" pitchFamily="2" charset="-78"/>
              </a:rPr>
              <a:t>مساله اصلی در این کشورها «</a:t>
            </a:r>
            <a:r>
              <a:rPr lang="en-US" sz="1400" b="1" dirty="0" err="1">
                <a:solidFill>
                  <a:srgbClr val="FF0000"/>
                </a:solidFill>
                <a:cs typeface="B Nazanin" panose="00000400000000000000" pitchFamily="2" charset="-78"/>
              </a:rPr>
              <a:t>شکست</a:t>
            </a:r>
            <a:r>
              <a:rPr lang="fa-IR" sz="1400" b="1" dirty="0">
                <a:solidFill>
                  <a:srgbClr val="FF0000"/>
                </a:solidFill>
                <a:cs typeface="B Nazanin" panose="00000400000000000000" pitchFamily="2" charset="-78"/>
              </a:rPr>
              <a:t>‌</a:t>
            </a:r>
            <a:r>
              <a:rPr lang="en-US" sz="1400" b="1" dirty="0">
                <a:solidFill>
                  <a:srgbClr val="FF0000"/>
                </a:solidFill>
                <a:cs typeface="B Nazanin" panose="00000400000000000000" pitchFamily="2" charset="-78"/>
              </a:rPr>
              <a:t> دولت</a:t>
            </a:r>
            <a:r>
              <a:rPr lang="fa-IR" sz="1400" b="1" dirty="0">
                <a:cs typeface="B Nazanin" panose="00000400000000000000" pitchFamily="2" charset="-78"/>
              </a:rPr>
              <a:t>» است</a:t>
            </a:r>
          </a:p>
        </p:txBody>
      </p:sp>
      <p:pic>
        <p:nvPicPr>
          <p:cNvPr id="28" name="Picture 27">
            <a:extLst>
              <a:ext uri="{FF2B5EF4-FFF2-40B4-BE49-F238E27FC236}">
                <a16:creationId xmlns:a16="http://schemas.microsoft.com/office/drawing/2014/main" id="{7D23E27E-3126-1451-9E6B-4C51FDD9292E}"/>
              </a:ext>
            </a:extLst>
          </p:cNvPr>
          <p:cNvPicPr>
            <a:picLocks noChangeAspect="1"/>
          </p:cNvPicPr>
          <p:nvPr/>
        </p:nvPicPr>
        <p:blipFill>
          <a:blip r:embed="rId4"/>
          <a:stretch>
            <a:fillRect/>
          </a:stretch>
        </p:blipFill>
        <p:spPr>
          <a:xfrm>
            <a:off x="220778" y="513267"/>
            <a:ext cx="8702444" cy="5029464"/>
          </a:xfrm>
          <a:prstGeom prst="rect">
            <a:avLst/>
          </a:prstGeom>
        </p:spPr>
      </p:pic>
      <p:sp>
        <p:nvSpPr>
          <p:cNvPr id="29" name="Rectangle: Rounded Corners 28">
            <a:extLst>
              <a:ext uri="{FF2B5EF4-FFF2-40B4-BE49-F238E27FC236}">
                <a16:creationId xmlns:a16="http://schemas.microsoft.com/office/drawing/2014/main" id="{167105E4-FAA1-527E-4827-619D2528351A}"/>
              </a:ext>
            </a:extLst>
          </p:cNvPr>
          <p:cNvSpPr/>
          <p:nvPr/>
        </p:nvSpPr>
        <p:spPr>
          <a:xfrm>
            <a:off x="7572436" y="3598844"/>
            <a:ext cx="1015089" cy="1222660"/>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1" anchor="ctr"/>
          <a:lstStyle/>
          <a:p>
            <a:pPr algn="ctr"/>
            <a:r>
              <a:rPr lang="fa-IR" sz="1400" dirty="0">
                <a:cs typeface="B Yekan" panose="00000400000000000000" pitchFamily="2" charset="-78"/>
              </a:rPr>
              <a:t>نسبت درآمد سرانه در سال 1990</a:t>
            </a:r>
          </a:p>
        </p:txBody>
      </p:sp>
      <p:sp>
        <p:nvSpPr>
          <p:cNvPr id="30" name="Rectangle: Rounded Corners 29">
            <a:extLst>
              <a:ext uri="{FF2B5EF4-FFF2-40B4-BE49-F238E27FC236}">
                <a16:creationId xmlns:a16="http://schemas.microsoft.com/office/drawing/2014/main" id="{719627EB-DC06-0E02-4E0C-050C9CAE93F5}"/>
              </a:ext>
            </a:extLst>
          </p:cNvPr>
          <p:cNvSpPr/>
          <p:nvPr/>
        </p:nvSpPr>
        <p:spPr>
          <a:xfrm>
            <a:off x="6778559" y="2856665"/>
            <a:ext cx="1015089" cy="286464"/>
          </a:xfrm>
          <a:prstGeom prst="roundRect">
            <a:avLst/>
          </a:prstGeom>
          <a:ln>
            <a:solidFill>
              <a:srgbClr val="FF4200"/>
            </a:solidFill>
          </a:ln>
        </p:spPr>
        <p:style>
          <a:lnRef idx="2">
            <a:schemeClr val="dk1"/>
          </a:lnRef>
          <a:fillRef idx="1">
            <a:schemeClr val="lt1"/>
          </a:fillRef>
          <a:effectRef idx="0">
            <a:schemeClr val="dk1"/>
          </a:effectRef>
          <a:fontRef idx="minor">
            <a:schemeClr val="dk1"/>
          </a:fontRef>
        </p:style>
        <p:txBody>
          <a:bodyPr rtlCol="1" anchor="ctr"/>
          <a:lstStyle/>
          <a:p>
            <a:pPr algn="ctr"/>
            <a:r>
              <a:rPr lang="fa-IR" dirty="0">
                <a:cs typeface="B Yekan" panose="00000400000000000000" pitchFamily="2" charset="-78"/>
              </a:rPr>
              <a:t>عمان</a:t>
            </a:r>
          </a:p>
        </p:txBody>
      </p:sp>
      <p:sp>
        <p:nvSpPr>
          <p:cNvPr id="31" name="Rectangle: Rounded Corners 30">
            <a:extLst>
              <a:ext uri="{FF2B5EF4-FFF2-40B4-BE49-F238E27FC236}">
                <a16:creationId xmlns:a16="http://schemas.microsoft.com/office/drawing/2014/main" id="{78A3FCD4-5F19-9D9F-32B7-631159B3FA75}"/>
              </a:ext>
            </a:extLst>
          </p:cNvPr>
          <p:cNvSpPr/>
          <p:nvPr/>
        </p:nvSpPr>
        <p:spPr>
          <a:xfrm>
            <a:off x="7408304" y="1837034"/>
            <a:ext cx="1015089" cy="286464"/>
          </a:xfrm>
          <a:prstGeom prst="roundRect">
            <a:avLst/>
          </a:prstGeom>
          <a:ln>
            <a:solidFill>
              <a:srgbClr val="9B4307"/>
            </a:solidFill>
          </a:ln>
        </p:spPr>
        <p:style>
          <a:lnRef idx="2">
            <a:schemeClr val="dk1"/>
          </a:lnRef>
          <a:fillRef idx="1">
            <a:schemeClr val="lt1"/>
          </a:fillRef>
          <a:effectRef idx="0">
            <a:schemeClr val="dk1"/>
          </a:effectRef>
          <a:fontRef idx="minor">
            <a:schemeClr val="dk1"/>
          </a:fontRef>
        </p:style>
        <p:txBody>
          <a:bodyPr rtlCol="1" anchor="ctr"/>
          <a:lstStyle/>
          <a:p>
            <a:pPr algn="ctr"/>
            <a:r>
              <a:rPr lang="fa-IR" dirty="0">
                <a:cs typeface="B Yekan" panose="00000400000000000000" pitchFamily="2" charset="-78"/>
              </a:rPr>
              <a:t>عربستان</a:t>
            </a:r>
          </a:p>
        </p:txBody>
      </p:sp>
      <p:sp>
        <p:nvSpPr>
          <p:cNvPr id="32" name="Rectangle: Rounded Corners 31">
            <a:extLst>
              <a:ext uri="{FF2B5EF4-FFF2-40B4-BE49-F238E27FC236}">
                <a16:creationId xmlns:a16="http://schemas.microsoft.com/office/drawing/2014/main" id="{2AEE80DE-65C4-53EC-83A0-AF5431A5246C}"/>
              </a:ext>
            </a:extLst>
          </p:cNvPr>
          <p:cNvSpPr/>
          <p:nvPr/>
        </p:nvSpPr>
        <p:spPr>
          <a:xfrm>
            <a:off x="2870707" y="2911080"/>
            <a:ext cx="1015089" cy="286464"/>
          </a:xfrm>
          <a:prstGeom prst="roundRect">
            <a:avLst/>
          </a:prstGeom>
          <a:ln>
            <a:solidFill>
              <a:srgbClr val="997300"/>
            </a:solidFill>
          </a:ln>
        </p:spPr>
        <p:style>
          <a:lnRef idx="2">
            <a:schemeClr val="dk1"/>
          </a:lnRef>
          <a:fillRef idx="1">
            <a:schemeClr val="lt1"/>
          </a:fillRef>
          <a:effectRef idx="0">
            <a:schemeClr val="dk1"/>
          </a:effectRef>
          <a:fontRef idx="minor">
            <a:schemeClr val="dk1"/>
          </a:fontRef>
        </p:style>
        <p:txBody>
          <a:bodyPr rtlCol="1" anchor="ctr"/>
          <a:lstStyle/>
          <a:p>
            <a:pPr algn="ctr"/>
            <a:r>
              <a:rPr lang="fa-IR" dirty="0">
                <a:cs typeface="B Yekan" panose="00000400000000000000" pitchFamily="2" charset="-78"/>
              </a:rPr>
              <a:t>ترکیه</a:t>
            </a:r>
          </a:p>
        </p:txBody>
      </p:sp>
      <p:sp>
        <p:nvSpPr>
          <p:cNvPr id="33" name="Rectangle: Rounded Corners 32">
            <a:extLst>
              <a:ext uri="{FF2B5EF4-FFF2-40B4-BE49-F238E27FC236}">
                <a16:creationId xmlns:a16="http://schemas.microsoft.com/office/drawing/2014/main" id="{EC237067-5EFB-6399-37CC-2FFA9AD34FC6}"/>
              </a:ext>
            </a:extLst>
          </p:cNvPr>
          <p:cNvSpPr/>
          <p:nvPr/>
        </p:nvSpPr>
        <p:spPr>
          <a:xfrm>
            <a:off x="4064456" y="1316645"/>
            <a:ext cx="1015089" cy="774960"/>
          </a:xfrm>
          <a:prstGeom prst="roundRect">
            <a:avLst/>
          </a:prstGeom>
          <a:ln>
            <a:solidFill>
              <a:srgbClr val="5D5D5D"/>
            </a:solidFill>
          </a:ln>
        </p:spPr>
        <p:style>
          <a:lnRef idx="2">
            <a:schemeClr val="dk1"/>
          </a:lnRef>
          <a:fillRef idx="1">
            <a:schemeClr val="lt1"/>
          </a:fillRef>
          <a:effectRef idx="0">
            <a:schemeClr val="dk1"/>
          </a:effectRef>
          <a:fontRef idx="minor">
            <a:schemeClr val="dk1"/>
          </a:fontRef>
        </p:style>
        <p:txBody>
          <a:bodyPr rtlCol="1" anchor="ctr"/>
          <a:lstStyle/>
          <a:p>
            <a:pPr algn="ctr"/>
            <a:r>
              <a:rPr lang="fa-IR" dirty="0">
                <a:cs typeface="B Yekan" panose="00000400000000000000" pitchFamily="2" charset="-78"/>
              </a:rPr>
              <a:t>رژیم اشغال‌گر قدس</a:t>
            </a:r>
          </a:p>
        </p:txBody>
      </p:sp>
      <p:sp>
        <p:nvSpPr>
          <p:cNvPr id="34" name="Rectangle: Rounded Corners 33">
            <a:extLst>
              <a:ext uri="{FF2B5EF4-FFF2-40B4-BE49-F238E27FC236}">
                <a16:creationId xmlns:a16="http://schemas.microsoft.com/office/drawing/2014/main" id="{CB26961B-AED9-14FD-54F5-F0961EC025C8}"/>
              </a:ext>
            </a:extLst>
          </p:cNvPr>
          <p:cNvSpPr/>
          <p:nvPr/>
        </p:nvSpPr>
        <p:spPr>
          <a:xfrm>
            <a:off x="2601568" y="3718788"/>
            <a:ext cx="1015089" cy="286464"/>
          </a:xfrm>
          <a:prstGeom prst="roundRect">
            <a:avLst/>
          </a:prstGeom>
          <a:ln>
            <a:solidFill>
              <a:srgbClr val="ED7D31"/>
            </a:solidFill>
          </a:ln>
        </p:spPr>
        <p:style>
          <a:lnRef idx="2">
            <a:schemeClr val="dk1"/>
          </a:lnRef>
          <a:fillRef idx="1">
            <a:schemeClr val="lt1"/>
          </a:fillRef>
          <a:effectRef idx="0">
            <a:schemeClr val="dk1"/>
          </a:effectRef>
          <a:fontRef idx="minor">
            <a:schemeClr val="dk1"/>
          </a:fontRef>
        </p:style>
        <p:txBody>
          <a:bodyPr rtlCol="1" anchor="ctr"/>
          <a:lstStyle/>
          <a:p>
            <a:pPr algn="ctr"/>
            <a:r>
              <a:rPr lang="fa-IR" dirty="0">
                <a:cs typeface="B Yekan" panose="00000400000000000000" pitchFamily="2" charset="-78"/>
              </a:rPr>
              <a:t>ایران</a:t>
            </a:r>
          </a:p>
        </p:txBody>
      </p:sp>
      <p:sp>
        <p:nvSpPr>
          <p:cNvPr id="35" name="Rectangle: Rounded Corners 34">
            <a:extLst>
              <a:ext uri="{FF2B5EF4-FFF2-40B4-BE49-F238E27FC236}">
                <a16:creationId xmlns:a16="http://schemas.microsoft.com/office/drawing/2014/main" id="{F2D3480F-C909-9198-5DEF-A5E7EADA2E2C}"/>
              </a:ext>
            </a:extLst>
          </p:cNvPr>
          <p:cNvSpPr/>
          <p:nvPr/>
        </p:nvSpPr>
        <p:spPr>
          <a:xfrm>
            <a:off x="2270998" y="4153396"/>
            <a:ext cx="1015089" cy="286464"/>
          </a:xfrm>
          <a:prstGeom prst="roundRect">
            <a:avLst/>
          </a:prstGeom>
          <a:ln>
            <a:solidFill>
              <a:srgbClr val="264478"/>
            </a:solidFill>
          </a:ln>
        </p:spPr>
        <p:style>
          <a:lnRef idx="2">
            <a:schemeClr val="dk1"/>
          </a:lnRef>
          <a:fillRef idx="1">
            <a:schemeClr val="lt1"/>
          </a:fillRef>
          <a:effectRef idx="0">
            <a:schemeClr val="dk1"/>
          </a:effectRef>
          <a:fontRef idx="minor">
            <a:schemeClr val="dk1"/>
          </a:fontRef>
        </p:style>
        <p:txBody>
          <a:bodyPr rtlCol="1" anchor="ctr"/>
          <a:lstStyle/>
          <a:p>
            <a:pPr algn="ctr"/>
            <a:r>
              <a:rPr lang="fa-IR" dirty="0">
                <a:cs typeface="B Yekan" panose="00000400000000000000" pitchFamily="2" charset="-78"/>
              </a:rPr>
              <a:t>لبنان</a:t>
            </a:r>
          </a:p>
        </p:txBody>
      </p:sp>
      <p:sp>
        <p:nvSpPr>
          <p:cNvPr id="36" name="Rectangle: Rounded Corners 35">
            <a:extLst>
              <a:ext uri="{FF2B5EF4-FFF2-40B4-BE49-F238E27FC236}">
                <a16:creationId xmlns:a16="http://schemas.microsoft.com/office/drawing/2014/main" id="{AAE04A2A-05F2-E588-C5CD-AE224C4602A7}"/>
              </a:ext>
            </a:extLst>
          </p:cNvPr>
          <p:cNvSpPr/>
          <p:nvPr/>
        </p:nvSpPr>
        <p:spPr>
          <a:xfrm>
            <a:off x="912214" y="4314934"/>
            <a:ext cx="1015089" cy="286464"/>
          </a:xfrm>
          <a:prstGeom prst="roundRect">
            <a:avLst/>
          </a:prstGeom>
          <a:ln>
            <a:solidFill>
              <a:srgbClr val="70AD47"/>
            </a:solidFill>
          </a:ln>
        </p:spPr>
        <p:style>
          <a:lnRef idx="2">
            <a:schemeClr val="dk1"/>
          </a:lnRef>
          <a:fillRef idx="1">
            <a:schemeClr val="lt1"/>
          </a:fillRef>
          <a:effectRef idx="0">
            <a:schemeClr val="dk1"/>
          </a:effectRef>
          <a:fontRef idx="minor">
            <a:schemeClr val="dk1"/>
          </a:fontRef>
        </p:style>
        <p:txBody>
          <a:bodyPr rtlCol="1" anchor="ctr"/>
          <a:lstStyle/>
          <a:p>
            <a:pPr algn="ctr"/>
            <a:r>
              <a:rPr lang="fa-IR" dirty="0">
                <a:cs typeface="B Yekan" panose="00000400000000000000" pitchFamily="2" charset="-78"/>
              </a:rPr>
              <a:t>عراق</a:t>
            </a:r>
          </a:p>
        </p:txBody>
      </p:sp>
      <p:sp>
        <p:nvSpPr>
          <p:cNvPr id="37" name="Rectangle: Rounded Corners 36">
            <a:extLst>
              <a:ext uri="{FF2B5EF4-FFF2-40B4-BE49-F238E27FC236}">
                <a16:creationId xmlns:a16="http://schemas.microsoft.com/office/drawing/2014/main" id="{DFBA9DF8-3D41-29AF-F2D7-700B7249DC6C}"/>
              </a:ext>
            </a:extLst>
          </p:cNvPr>
          <p:cNvSpPr/>
          <p:nvPr/>
        </p:nvSpPr>
        <p:spPr>
          <a:xfrm>
            <a:off x="736756" y="3660064"/>
            <a:ext cx="1015089" cy="286464"/>
          </a:xfrm>
          <a:prstGeom prst="roundRect">
            <a:avLst/>
          </a:prstGeom>
          <a:ln>
            <a:solidFill>
              <a:srgbClr val="BF9000"/>
            </a:solidFill>
          </a:ln>
        </p:spPr>
        <p:style>
          <a:lnRef idx="2">
            <a:schemeClr val="dk1"/>
          </a:lnRef>
          <a:fillRef idx="1">
            <a:schemeClr val="lt1"/>
          </a:fillRef>
          <a:effectRef idx="0">
            <a:schemeClr val="dk1"/>
          </a:effectRef>
          <a:fontRef idx="minor">
            <a:schemeClr val="dk1"/>
          </a:fontRef>
        </p:style>
        <p:txBody>
          <a:bodyPr rtlCol="1" anchor="ctr"/>
          <a:lstStyle/>
          <a:p>
            <a:pPr algn="ctr"/>
            <a:r>
              <a:rPr lang="fa-IR" dirty="0">
                <a:cs typeface="B Yekan" panose="00000400000000000000" pitchFamily="2" charset="-78"/>
              </a:rPr>
              <a:t>مصر</a:t>
            </a:r>
          </a:p>
        </p:txBody>
      </p:sp>
      <p:sp>
        <p:nvSpPr>
          <p:cNvPr id="38" name="Rectangle: Rounded Corners 37">
            <a:extLst>
              <a:ext uri="{FF2B5EF4-FFF2-40B4-BE49-F238E27FC236}">
                <a16:creationId xmlns:a16="http://schemas.microsoft.com/office/drawing/2014/main" id="{14A3654E-9FA3-645C-51D8-CB0B173C8EEF}"/>
              </a:ext>
            </a:extLst>
          </p:cNvPr>
          <p:cNvSpPr/>
          <p:nvPr/>
        </p:nvSpPr>
        <p:spPr>
          <a:xfrm>
            <a:off x="736756" y="729508"/>
            <a:ext cx="1015089" cy="1222660"/>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1" anchor="ctr"/>
          <a:lstStyle/>
          <a:p>
            <a:pPr algn="ctr"/>
            <a:r>
              <a:rPr lang="fa-IR" sz="1400" dirty="0">
                <a:cs typeface="B Yekan" panose="00000400000000000000" pitchFamily="2" charset="-78"/>
              </a:rPr>
              <a:t>نسبت درآمد سرانه در سال 2020</a:t>
            </a:r>
          </a:p>
        </p:txBody>
      </p:sp>
      <p:sp>
        <p:nvSpPr>
          <p:cNvPr id="39" name="Rectangle: Rounded Corners 38">
            <a:extLst>
              <a:ext uri="{FF2B5EF4-FFF2-40B4-BE49-F238E27FC236}">
                <a16:creationId xmlns:a16="http://schemas.microsoft.com/office/drawing/2014/main" id="{6DC4A8BB-BCEB-E0ED-84EF-C7603B1FA7A1}"/>
              </a:ext>
            </a:extLst>
          </p:cNvPr>
          <p:cNvSpPr/>
          <p:nvPr/>
        </p:nvSpPr>
        <p:spPr>
          <a:xfrm>
            <a:off x="6480060" y="729508"/>
            <a:ext cx="1015089" cy="286464"/>
          </a:xfrm>
          <a:prstGeom prst="roundRect">
            <a:avLst/>
          </a:prstGeom>
          <a:ln>
            <a:solidFill>
              <a:srgbClr val="4472C4"/>
            </a:solidFill>
          </a:ln>
        </p:spPr>
        <p:style>
          <a:lnRef idx="2">
            <a:schemeClr val="dk1"/>
          </a:lnRef>
          <a:fillRef idx="1">
            <a:schemeClr val="lt1"/>
          </a:fillRef>
          <a:effectRef idx="0">
            <a:schemeClr val="dk1"/>
          </a:effectRef>
          <a:fontRef idx="minor">
            <a:schemeClr val="dk1"/>
          </a:fontRef>
        </p:style>
        <p:txBody>
          <a:bodyPr rtlCol="1" anchor="ctr"/>
          <a:lstStyle/>
          <a:p>
            <a:pPr algn="ctr"/>
            <a:r>
              <a:rPr lang="fa-IR" dirty="0">
                <a:cs typeface="B Yekan" panose="00000400000000000000" pitchFamily="2" charset="-78"/>
              </a:rPr>
              <a:t>آمریکا</a:t>
            </a:r>
          </a:p>
        </p:txBody>
      </p:sp>
      <p:sp>
        <p:nvSpPr>
          <p:cNvPr id="40" name="Rectangle: Rounded Corners 39">
            <a:extLst>
              <a:ext uri="{FF2B5EF4-FFF2-40B4-BE49-F238E27FC236}">
                <a16:creationId xmlns:a16="http://schemas.microsoft.com/office/drawing/2014/main" id="{27F5E912-6BE1-FC91-4678-A07829E1F14B}"/>
              </a:ext>
            </a:extLst>
          </p:cNvPr>
          <p:cNvSpPr/>
          <p:nvPr/>
        </p:nvSpPr>
        <p:spPr>
          <a:xfrm>
            <a:off x="2490610" y="3314933"/>
            <a:ext cx="1015089" cy="286464"/>
          </a:xfrm>
          <a:prstGeom prst="roundRect">
            <a:avLst/>
          </a:prstGeom>
          <a:ln>
            <a:solidFill>
              <a:srgbClr val="A5A5A5"/>
            </a:solidFill>
          </a:ln>
        </p:spPr>
        <p:style>
          <a:lnRef idx="2">
            <a:schemeClr val="dk1"/>
          </a:lnRef>
          <a:fillRef idx="1">
            <a:schemeClr val="lt1"/>
          </a:fillRef>
          <a:effectRef idx="0">
            <a:schemeClr val="dk1"/>
          </a:effectRef>
          <a:fontRef idx="minor">
            <a:schemeClr val="dk1"/>
          </a:fontRef>
        </p:style>
        <p:txBody>
          <a:bodyPr rtlCol="1" anchor="ctr"/>
          <a:lstStyle/>
          <a:p>
            <a:pPr algn="ctr"/>
            <a:r>
              <a:rPr lang="fa-IR" dirty="0">
                <a:cs typeface="B Yekan" panose="00000400000000000000" pitchFamily="2" charset="-78"/>
              </a:rPr>
              <a:t>بحرین</a:t>
            </a:r>
          </a:p>
        </p:txBody>
      </p:sp>
      <p:sp>
        <p:nvSpPr>
          <p:cNvPr id="41" name="Rectangle: Rounded Corners 40">
            <a:extLst>
              <a:ext uri="{FF2B5EF4-FFF2-40B4-BE49-F238E27FC236}">
                <a16:creationId xmlns:a16="http://schemas.microsoft.com/office/drawing/2014/main" id="{4874BC16-E9F6-379C-758A-6C05AEE80AA6}"/>
              </a:ext>
            </a:extLst>
          </p:cNvPr>
          <p:cNvSpPr/>
          <p:nvPr/>
        </p:nvSpPr>
        <p:spPr>
          <a:xfrm>
            <a:off x="5893387" y="2044439"/>
            <a:ext cx="1015089" cy="286464"/>
          </a:xfrm>
          <a:prstGeom prst="roundRect">
            <a:avLst/>
          </a:prstGeom>
          <a:ln>
            <a:solidFill>
              <a:srgbClr val="BF9000"/>
            </a:solidFill>
          </a:ln>
        </p:spPr>
        <p:style>
          <a:lnRef idx="2">
            <a:schemeClr val="dk1"/>
          </a:lnRef>
          <a:fillRef idx="1">
            <a:schemeClr val="lt1"/>
          </a:fillRef>
          <a:effectRef idx="0">
            <a:schemeClr val="dk1"/>
          </a:effectRef>
          <a:fontRef idx="minor">
            <a:schemeClr val="dk1"/>
          </a:fontRef>
        </p:style>
        <p:txBody>
          <a:bodyPr rtlCol="1" anchor="ctr"/>
          <a:lstStyle/>
          <a:p>
            <a:pPr algn="ctr"/>
            <a:r>
              <a:rPr lang="fa-IR" dirty="0">
                <a:cs typeface="B Yekan" panose="00000400000000000000" pitchFamily="2" charset="-78"/>
              </a:rPr>
              <a:t>امارات</a:t>
            </a:r>
          </a:p>
        </p:txBody>
      </p:sp>
    </p:spTree>
    <p:extLst>
      <p:ext uri="{BB962C8B-B14F-4D97-AF65-F5344CB8AC3E}">
        <p14:creationId xmlns:p14="http://schemas.microsoft.com/office/powerpoint/2010/main" val="136733111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7A67FF5-167D-E66A-A741-60C74338223F}"/>
              </a:ext>
            </a:extLst>
          </p:cNvPr>
          <p:cNvSpPr txBox="1"/>
          <p:nvPr/>
        </p:nvSpPr>
        <p:spPr>
          <a:xfrm>
            <a:off x="1524000" y="51602"/>
            <a:ext cx="7532373" cy="461665"/>
          </a:xfrm>
          <a:prstGeom prst="rect">
            <a:avLst/>
          </a:prstGeom>
          <a:noFill/>
        </p:spPr>
        <p:txBody>
          <a:bodyPr wrap="square">
            <a:spAutoFit/>
          </a:bodyPr>
          <a:lstStyle/>
          <a:p>
            <a:pPr algn="r" rtl="1"/>
            <a:r>
              <a:rPr lang="fa-IR" sz="2400" b="1" dirty="0">
                <a:solidFill>
                  <a:srgbClr val="0070C0"/>
                </a:solidFill>
                <a:effectLst>
                  <a:outerShdw blurRad="38100" dist="38100" dir="2700000" algn="tl">
                    <a:srgbClr val="000000">
                      <a:alpha val="43137"/>
                    </a:srgbClr>
                  </a:outerShdw>
                </a:effectLst>
                <a:latin typeface="B Vahid" panose="00000700000000000000" pitchFamily="2" charset="-78"/>
                <a:cs typeface="B Nazanin" panose="00000400000000000000" pitchFamily="2" charset="-78"/>
              </a:rPr>
              <a:t>شکست‌های بازار: محدودیت‌های الزام‌آور</a:t>
            </a:r>
            <a:endParaRPr lang="en-US" sz="2400" b="1" dirty="0">
              <a:cs typeface="B Nazanin" panose="00000400000000000000" pitchFamily="2" charset="-78"/>
            </a:endParaRPr>
          </a:p>
        </p:txBody>
      </p:sp>
      <p:sp>
        <p:nvSpPr>
          <p:cNvPr id="35" name="TextBox 34">
            <a:extLst>
              <a:ext uri="{FF2B5EF4-FFF2-40B4-BE49-F238E27FC236}">
                <a16:creationId xmlns:a16="http://schemas.microsoft.com/office/drawing/2014/main" id="{BE3EAC9B-60CA-F0FC-D757-BF4257E599E9}"/>
              </a:ext>
            </a:extLst>
          </p:cNvPr>
          <p:cNvSpPr txBox="1"/>
          <p:nvPr/>
        </p:nvSpPr>
        <p:spPr>
          <a:xfrm>
            <a:off x="239731" y="5551903"/>
            <a:ext cx="8702444" cy="738664"/>
          </a:xfrm>
          <a:prstGeom prst="rect">
            <a:avLst/>
          </a:prstGeom>
          <a:noFill/>
        </p:spPr>
        <p:txBody>
          <a:bodyPr wrap="square">
            <a:spAutoFit/>
          </a:bodyPr>
          <a:lstStyle/>
          <a:p>
            <a:pPr marL="285750" indent="-285750" algn="just" rtl="1">
              <a:buFont typeface="Wingdings" panose="05000000000000000000" pitchFamily="2" charset="2"/>
              <a:buChar char="§"/>
            </a:pPr>
            <a:r>
              <a:rPr lang="fa-IR" sz="1400" b="1" dirty="0">
                <a:cs typeface="B Nazanin" panose="00000400000000000000" pitchFamily="2" charset="-78"/>
              </a:rPr>
              <a:t>به رغم جانمایی مناسب در شاخص‌های فضای کسب و کار و رقابت‌پذیری (قوانین مالیاتی، قوانین رقابت و قوانین تجاری)، بخش غیرتجاری در این کشورها بیشتر از بخش تجاری رشد کرده است و قادر به تولید کالای پیچیده صنعتی نشده‌اند</a:t>
            </a:r>
          </a:p>
          <a:p>
            <a:pPr marL="285750" indent="-285750" algn="just" rtl="1">
              <a:buFont typeface="Wingdings" panose="05000000000000000000" pitchFamily="2" charset="2"/>
              <a:buChar char="§"/>
            </a:pPr>
            <a:r>
              <a:rPr lang="fa-IR" sz="1400" b="1" dirty="0">
                <a:cs typeface="B Nazanin" panose="00000400000000000000" pitchFamily="2" charset="-78"/>
              </a:rPr>
              <a:t>این کشورها بیش از نیازمند یک تدبیر اساسی از ناحیه دولت‌ها برای ایجاد بخش‌های صادراتی پویا هستند</a:t>
            </a:r>
          </a:p>
        </p:txBody>
      </p:sp>
      <p:sp>
        <p:nvSpPr>
          <p:cNvPr id="39" name="TextBox 38">
            <a:extLst>
              <a:ext uri="{FF2B5EF4-FFF2-40B4-BE49-F238E27FC236}">
                <a16:creationId xmlns:a16="http://schemas.microsoft.com/office/drawing/2014/main" id="{7084AE54-FF34-9938-C3F5-B4500666A944}"/>
              </a:ext>
            </a:extLst>
          </p:cNvPr>
          <p:cNvSpPr txBox="1"/>
          <p:nvPr/>
        </p:nvSpPr>
        <p:spPr>
          <a:xfrm>
            <a:off x="3713" y="6522929"/>
            <a:ext cx="4587240" cy="276999"/>
          </a:xfrm>
          <a:prstGeom prst="rect">
            <a:avLst/>
          </a:prstGeom>
          <a:noFill/>
        </p:spPr>
        <p:txBody>
          <a:bodyPr wrap="square">
            <a:spAutoFit/>
          </a:bodyPr>
          <a:lstStyle/>
          <a:p>
            <a:r>
              <a:rPr lang="en-US" sz="1200" i="1" dirty="0">
                <a:latin typeface="Cambria" panose="02040503050406030204" pitchFamily="18" charset="0"/>
                <a:ea typeface="Cambria" panose="02040503050406030204" pitchFamily="18" charset="0"/>
              </a:rPr>
              <a:t>* the leading hand of the state </a:t>
            </a:r>
          </a:p>
        </p:txBody>
      </p:sp>
      <p:pic>
        <p:nvPicPr>
          <p:cNvPr id="4" name="Picture 3">
            <a:extLst>
              <a:ext uri="{FF2B5EF4-FFF2-40B4-BE49-F238E27FC236}">
                <a16:creationId xmlns:a16="http://schemas.microsoft.com/office/drawing/2014/main" id="{29EBCD2B-FDBC-D12A-DA04-C34D9E0954CA}"/>
              </a:ext>
            </a:extLst>
          </p:cNvPr>
          <p:cNvPicPr>
            <a:picLocks noChangeAspect="1"/>
          </p:cNvPicPr>
          <p:nvPr/>
        </p:nvPicPr>
        <p:blipFill>
          <a:blip r:embed="rId3"/>
          <a:stretch>
            <a:fillRect/>
          </a:stretch>
        </p:blipFill>
        <p:spPr>
          <a:xfrm>
            <a:off x="242485" y="651890"/>
            <a:ext cx="8718036" cy="4761389"/>
          </a:xfrm>
          <a:prstGeom prst="rect">
            <a:avLst/>
          </a:prstGeom>
        </p:spPr>
      </p:pic>
    </p:spTree>
    <p:extLst>
      <p:ext uri="{BB962C8B-B14F-4D97-AF65-F5344CB8AC3E}">
        <p14:creationId xmlns:p14="http://schemas.microsoft.com/office/powerpoint/2010/main" val="503592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8002</TotalTime>
  <Words>2396</Words>
  <Application>Microsoft Office PowerPoint</Application>
  <PresentationFormat>On-screen Show (4:3)</PresentationFormat>
  <Paragraphs>183</Paragraphs>
  <Slides>21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 Vahid</vt:lpstr>
      <vt:lpstr>Calibri</vt:lpstr>
      <vt:lpstr>Cambria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International Monetary Fund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acherif</dc:creator>
  <cp:lastModifiedBy>amin maleki</cp:lastModifiedBy>
  <cp:revision>532</cp:revision>
  <dcterms:created xsi:type="dcterms:W3CDTF">2014-03-31T01:27:36Z</dcterms:created>
  <dcterms:modified xsi:type="dcterms:W3CDTF">2022-09-13T08:29:28Z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-617250545</vt:i4>
  </property>
  <property fmtid="{D5CDD505-2E9C-101B-9397-08002B2CF9AE}" pid="3" name="_NewReviewCycle">
    <vt:lpwstr/>
  </property>
  <property fmtid="{D5CDD505-2E9C-101B-9397-08002B2CF9AE}" pid="4" name="_EmailSubject">
    <vt:lpwstr>Innovation Conference on 29 November, 2017, Tallinn, Estonia: general infomation</vt:lpwstr>
  </property>
  <property fmtid="{D5CDD505-2E9C-101B-9397-08002B2CF9AE}" pid="5" name="_AuthorEmail">
    <vt:lpwstr>FHasanov@imf.org</vt:lpwstr>
  </property>
  <property fmtid="{D5CDD505-2E9C-101B-9397-08002B2CF9AE}" pid="6" name="_AuthorEmailDisplayName">
    <vt:lpwstr>Hasanov, Fuad</vt:lpwstr>
  </property>
  <property fmtid="{D5CDD505-2E9C-101B-9397-08002B2CF9AE}" pid="7" name="_PreviousAdHocReviewCycleID">
    <vt:i4>323546193</vt:i4>
  </property>
</Properties>
</file>